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sldIdLst>
    <p:sldId id="256" r:id="rId2"/>
    <p:sldId id="276" r:id="rId3"/>
    <p:sldId id="275" r:id="rId4"/>
    <p:sldId id="289" r:id="rId5"/>
    <p:sldId id="290" r:id="rId6"/>
    <p:sldId id="258" r:id="rId7"/>
    <p:sldId id="257" r:id="rId8"/>
    <p:sldId id="295" r:id="rId9"/>
    <p:sldId id="283" r:id="rId10"/>
    <p:sldId id="284" r:id="rId11"/>
    <p:sldId id="287" r:id="rId12"/>
    <p:sldId id="285" r:id="rId13"/>
    <p:sldId id="288" r:id="rId14"/>
    <p:sldId id="291" r:id="rId15"/>
    <p:sldId id="296" r:id="rId16"/>
    <p:sldId id="297" r:id="rId17"/>
    <p:sldId id="298" r:id="rId18"/>
    <p:sldId id="299" r:id="rId19"/>
    <p:sldId id="300" r:id="rId20"/>
    <p:sldId id="265" r:id="rId21"/>
    <p:sldId id="264" r:id="rId22"/>
    <p:sldId id="305" r:id="rId23"/>
    <p:sldId id="259" r:id="rId24"/>
    <p:sldId id="303" r:id="rId25"/>
    <p:sldId id="301" r:id="rId26"/>
    <p:sldId id="304" r:id="rId27"/>
    <p:sldId id="269" r:id="rId28"/>
    <p:sldId id="306" r:id="rId29"/>
    <p:sldId id="268" r:id="rId30"/>
    <p:sldId id="307" r:id="rId31"/>
    <p:sldId id="309" r:id="rId32"/>
    <p:sldId id="270" r:id="rId33"/>
    <p:sldId id="311" r:id="rId34"/>
    <p:sldId id="312" r:id="rId35"/>
    <p:sldId id="313" r:id="rId36"/>
    <p:sldId id="314" r:id="rId37"/>
    <p:sldId id="315" r:id="rId38"/>
    <p:sldId id="27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4"/>
  </p:normalViewPr>
  <p:slideViewPr>
    <p:cSldViewPr snapToGrid="0" snapToObjects="1">
      <p:cViewPr varScale="1">
        <p:scale>
          <a:sx n="90" d="100"/>
          <a:sy n="90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tiff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tiff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B6D7EC-AB2E-7546-A25B-830054633E9B}" type="datetimeFigureOut">
              <a:rPr lang="en-US" smtClean="0"/>
              <a:t>12/2/20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122E54-5024-264D-95DF-E3016F4068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72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122E54-5024-264D-95DF-E3016F4068F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898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E2560-21A8-E24B-B95D-51028ACE79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096E67-B92A-6247-9DD4-36C3A35B29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50345-2125-4844-9839-534CAB8B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D12B2-08AB-3A46-A7F9-6E17DE368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72EE0B-9230-7C4D-A329-DB70BEEC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497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0CD21-E112-844E-B547-B9C84ED8D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24F197-F7E1-0A4B-B97D-526BE9642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5F3-450E-B44D-BF04-BC5861578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337A-5171-C64F-94B2-9A02071E8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89B50A-7393-5349-B13F-661D30928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82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7E6847-53EE-FD45-9C0F-BE2DAB2693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9E3663-A432-1448-B7B1-DC2D37BC5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F834BE-D7AA-9043-A3FC-6EB6728F7D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990CF6-AE0F-504D-B72F-AE7F7CB90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3BD336-D0DF-7445-94E4-51F7F4302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201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AD178-5C35-F245-BC95-372A833DC9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5DBC4-6877-E94D-A290-04C5DB07A8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42F36C-54B8-F948-BAD0-CA1656D2F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3EA988-5797-A04A-9CB4-343B466EC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3C8A2B-5A0A-A747-8238-5649D233D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926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13B65-A32F-C043-B54B-1050954C8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8CD97-BE0E-5849-90E6-DA3FC36835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789A5-BE53-AC4F-906D-54C99948B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58D967-A7CA-B642-A4A4-BDFB7C1C8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62838F-D763-E643-8115-11338A266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166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5B5F15-21A6-0B40-88BC-1D796CC0DA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ACD18-79D7-5643-AC6A-E55D17F6CB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A458C-0E7D-3D40-AB10-2B177336D2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AC904F-4462-1C41-8FAE-63699E9AD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672DBC-19CC-5543-BE86-2CA0F1641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2DF26-6265-6240-B58A-A381687DF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87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4C18F-2D2F-A946-B12D-86F7F67ED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993E35-0D0D-8C4D-9892-E96ECF302E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679A33-F579-D548-8EE4-5D50D71356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14AC68-1099-2F4C-B591-84488A2B8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FA05C2-BF03-8E4D-A3BD-331AD65931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916341-FD21-DE4E-837E-6B39B6DA5C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75086E-4A3F-E043-B79C-663EF0466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D0EBF9-74CF-4945-B742-F1AC29EE9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484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1FEA1-78AD-6E4A-A3F4-8A28F94A38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DAE240-889E-EE42-A158-7802EC706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BCBFC3-9A23-6848-A9E5-3B1E1980D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6760A1-D877-C24E-B4F9-2D49CF370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019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4A75FD-D92C-EC4C-BB10-ED19BAC18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7C20B7-B765-5948-AB1D-87C5F984A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AF774D-D99A-A64D-BB7D-AED52216B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5720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45E83-50BA-304D-8C88-376DD6182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DA6DE0-5D3E-DC44-86F7-508B2367B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234B3D-1377-0749-B878-3D8F03D126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F5A952-6FBA-1448-970C-87AD1F6BD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97603C-5932-B14D-8DF2-6E1D81FBA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E7832-B608-9542-A075-228548C92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046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2D52B-5BFB-8E47-BE13-7EE29D7B0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D3AC32-06B9-D548-A29D-65D5A183FE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96978A-2437-784E-BC78-37A61FEF36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2713D0-9AD5-D443-8A8B-2F6C9D086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494A7D-4C8B-1C4B-B6FA-0B1013C62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4F7F21-D186-364D-A97F-F30E2F08F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321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BCF4BA-26EB-A843-B392-D1D6D6489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A2395-A107-6143-AA0C-D943792776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9348F4-E9E1-6049-8B3A-30D1BD9693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9F501E-51D5-D343-9636-F38303113B9D}" type="datetimeFigureOut">
              <a:rPr lang="en-US" smtClean="0"/>
              <a:t>12/2/20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CC1A8-9F3C-8743-93C9-554A37AECE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5968C-1D74-9B44-B642-E1C71CF597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A41F58-133F-9245-A1AB-325237720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658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999EF-2FC0-224A-B028-B225D56D44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PVT Simulator</a:t>
            </a:r>
            <a:br>
              <a:rPr lang="en-US" dirty="0"/>
            </a:br>
            <a:r>
              <a:rPr lang="en-US" dirty="0"/>
              <a:t>PE251_V10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5CE14A-7C65-764C-B2F6-449678D962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Mansoor Hussain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A80C18-2B09-754A-92B7-2675D81E5617}"/>
              </a:ext>
            </a:extLst>
          </p:cNvPr>
          <p:cNvSpPr txBox="1"/>
          <p:nvPr/>
        </p:nvSpPr>
        <p:spPr>
          <a:xfrm>
            <a:off x="3561347" y="4519136"/>
            <a:ext cx="631538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Dedicated to Raphael Babar who will one day beat </a:t>
            </a:r>
            <a:r>
              <a:rPr lang="en-US"/>
              <a:t>Raphael Nadal</a:t>
            </a:r>
            <a:endParaRPr lang="en-US" dirty="0"/>
          </a:p>
          <a:p>
            <a:endParaRPr lang="en-US" dirty="0"/>
          </a:p>
          <a:p>
            <a:r>
              <a:rPr lang="en-US" dirty="0"/>
              <a:t>	30-November-2020</a:t>
            </a:r>
          </a:p>
        </p:txBody>
      </p:sp>
    </p:spTree>
    <p:extLst>
      <p:ext uri="{BB962C8B-B14F-4D97-AF65-F5344CB8AC3E}">
        <p14:creationId xmlns:p14="http://schemas.microsoft.com/office/powerpoint/2010/main" val="3687190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3B13A-8D58-7B48-8CDE-2855CBCE9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390" y="342781"/>
            <a:ext cx="10515600" cy="947027"/>
          </a:xfrm>
        </p:spPr>
        <p:txBody>
          <a:bodyPr/>
          <a:lstStyle/>
          <a:p>
            <a:r>
              <a:rPr lang="en-US" dirty="0" err="1"/>
              <a:t>Phase_func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314C2E6-0211-E246-9569-21BE5EB95786}"/>
              </a:ext>
            </a:extLst>
          </p:cNvPr>
          <p:cNvSpPr/>
          <p:nvPr/>
        </p:nvSpPr>
        <p:spPr>
          <a:xfrm>
            <a:off x="529390" y="1668197"/>
            <a:ext cx="61293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list_T</a:t>
            </a:r>
            <a:r>
              <a:rPr lang="en-US" dirty="0"/>
              <a:t>, </a:t>
            </a:r>
            <a:r>
              <a:rPr lang="en-US" dirty="0" err="1"/>
              <a:t>list_Sat_Pres</a:t>
            </a:r>
            <a:r>
              <a:rPr lang="en-US" dirty="0"/>
              <a:t>=</a:t>
            </a:r>
            <a:r>
              <a:rPr lang="en-US" dirty="0" err="1"/>
              <a:t>Phase_func</a:t>
            </a:r>
            <a:r>
              <a:rPr lang="en-US" dirty="0"/>
              <a:t>(</a:t>
            </a:r>
            <a:r>
              <a:rPr lang="en-US" dirty="0" err="1"/>
              <a:t>P_Max,P_Min,T_Max,T_Min,z</a:t>
            </a:r>
            <a:r>
              <a:rPr lang="en-US" dirty="0"/>
              <a:t>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00A76F-387D-BD43-8D44-B61A178C5D87}"/>
              </a:ext>
            </a:extLst>
          </p:cNvPr>
          <p:cNvSpPr txBox="1"/>
          <p:nvPr/>
        </p:nvSpPr>
        <p:spPr>
          <a:xfrm>
            <a:off x="529390" y="1289808"/>
            <a:ext cx="3906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function returns </a:t>
            </a:r>
            <a:r>
              <a:rPr lang="en-US" u="sng" dirty="0"/>
              <a:t>2-Phase Envelope</a:t>
            </a:r>
            <a:r>
              <a:rPr lang="en-US" dirty="0"/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D092AD-1BEC-E642-ABD3-8B0C82767AC6}"/>
              </a:ext>
            </a:extLst>
          </p:cNvPr>
          <p:cNvSpPr txBox="1"/>
          <p:nvPr/>
        </p:nvSpPr>
        <p:spPr>
          <a:xfrm>
            <a:off x="529390" y="2322095"/>
            <a:ext cx="64224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The Pressure Range to be searched for Two Phase Envelope,</a:t>
            </a:r>
          </a:p>
          <a:p>
            <a:r>
              <a:rPr lang="en-US" dirty="0"/>
              <a:t> The Temperature Range to be searched for Two Phase Envelope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AE50D34-FF42-7A48-8C28-DF7A7789D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390" y="3252992"/>
            <a:ext cx="4876800" cy="3200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809661D-041A-654F-8989-B3946B0E91E0}"/>
              </a:ext>
            </a:extLst>
          </p:cNvPr>
          <p:cNvSpPr txBox="1"/>
          <p:nvPr/>
        </p:nvSpPr>
        <p:spPr>
          <a:xfrm>
            <a:off x="7435516" y="3128211"/>
            <a:ext cx="29904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>
                <a:solidFill>
                  <a:srgbClr val="FF0000"/>
                </a:solidFill>
              </a:rPr>
              <a:t>Caution:</a:t>
            </a:r>
          </a:p>
          <a:p>
            <a:r>
              <a:rPr lang="en-US" dirty="0"/>
              <a:t>Can take a </a:t>
            </a:r>
            <a:r>
              <a:rPr lang="en-US" u="sng" dirty="0"/>
              <a:t>few minutes </a:t>
            </a:r>
            <a:r>
              <a:rPr lang="en-US" dirty="0"/>
              <a:t>to run</a:t>
            </a:r>
          </a:p>
        </p:txBody>
      </p:sp>
    </p:spTree>
    <p:extLst>
      <p:ext uri="{BB962C8B-B14F-4D97-AF65-F5344CB8AC3E}">
        <p14:creationId xmlns:p14="http://schemas.microsoft.com/office/powerpoint/2010/main" val="1703043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9835-910E-284F-90A8-8A265B9B3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8823158" cy="753812"/>
          </a:xfrm>
        </p:spPr>
        <p:txBody>
          <a:bodyPr/>
          <a:lstStyle/>
          <a:p>
            <a:r>
              <a:rPr lang="en-US" dirty="0"/>
              <a:t>Separator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80013E-A4B3-404E-BAEC-1BE06BEDC4BE}"/>
              </a:ext>
            </a:extLst>
          </p:cNvPr>
          <p:cNvSpPr txBox="1"/>
          <p:nvPr/>
        </p:nvSpPr>
        <p:spPr>
          <a:xfrm>
            <a:off x="962526" y="1118938"/>
            <a:ext cx="2039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Simulates </a:t>
            </a:r>
            <a:r>
              <a:rPr lang="en-US" u="sng" dirty="0" err="1"/>
              <a:t>Separtors</a:t>
            </a:r>
            <a:endParaRPr lang="en-US" u="sng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27FB77-2C75-C349-BFDE-03DB2FC1120D}"/>
              </a:ext>
            </a:extLst>
          </p:cNvPr>
          <p:cNvSpPr/>
          <p:nvPr/>
        </p:nvSpPr>
        <p:spPr>
          <a:xfrm>
            <a:off x="962526" y="1503418"/>
            <a:ext cx="89182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</a:t>
            </a:r>
            <a:r>
              <a:rPr lang="en-US" dirty="0" err="1"/>
              <a:t>list_x,list_y,list_liq_moles,list_vap_moles,liq_vol,vap_vol</a:t>
            </a:r>
            <a:r>
              <a:rPr lang="en-US" dirty="0"/>
              <a:t>)=</a:t>
            </a:r>
            <a:r>
              <a:rPr lang="en-US" dirty="0" err="1"/>
              <a:t>sep_func</a:t>
            </a:r>
            <a:r>
              <a:rPr lang="en-US" dirty="0"/>
              <a:t>(</a:t>
            </a:r>
            <a:r>
              <a:rPr lang="en-US" dirty="0" err="1"/>
              <a:t>P_sep_list</a:t>
            </a:r>
            <a:r>
              <a:rPr lang="en-US" dirty="0"/>
              <a:t>, </a:t>
            </a:r>
            <a:r>
              <a:rPr lang="en-US" dirty="0" err="1"/>
              <a:t>T_sep_list</a:t>
            </a:r>
            <a:r>
              <a:rPr lang="en-US" dirty="0"/>
              <a:t>, z)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CCEDB4-B5FE-F64F-AD6A-E7C16EB101ED}"/>
              </a:ext>
            </a:extLst>
          </p:cNvPr>
          <p:cNvSpPr txBox="1"/>
          <p:nvPr/>
        </p:nvSpPr>
        <p:spPr>
          <a:xfrm>
            <a:off x="962526" y="1969560"/>
            <a:ext cx="112909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List of Pressures (psia) at successive Stages, List of Temperatures (</a:t>
            </a:r>
            <a:r>
              <a:rPr lang="en-US" dirty="0" err="1"/>
              <a:t>Deg.F</a:t>
            </a:r>
            <a:r>
              <a:rPr lang="en-US" dirty="0"/>
              <a:t>) at successive stages, Input Composition</a:t>
            </a:r>
          </a:p>
          <a:p>
            <a:r>
              <a:rPr lang="en-US" dirty="0"/>
              <a:t>Output:  liquid mole fraction, </a:t>
            </a:r>
            <a:r>
              <a:rPr lang="en-US" dirty="0" err="1"/>
              <a:t>vapour</a:t>
            </a:r>
            <a:r>
              <a:rPr lang="en-US" dirty="0"/>
              <a:t> mole fraction, </a:t>
            </a:r>
            <a:r>
              <a:rPr lang="en-US" dirty="0" err="1"/>
              <a:t>vap_moles</a:t>
            </a:r>
            <a:r>
              <a:rPr lang="en-US" dirty="0"/>
              <a:t>, </a:t>
            </a:r>
            <a:r>
              <a:rPr lang="en-US" dirty="0" err="1"/>
              <a:t>liq_moles</a:t>
            </a:r>
            <a:r>
              <a:rPr lang="en-US" dirty="0"/>
              <a:t>, liquid volume (ft3), </a:t>
            </a:r>
            <a:r>
              <a:rPr lang="en-US" dirty="0" err="1"/>
              <a:t>vapour</a:t>
            </a:r>
            <a:r>
              <a:rPr lang="en-US" dirty="0"/>
              <a:t> volume (ft3)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9B5DEDA-48EB-634B-AE6C-73787D31B4A9}"/>
              </a:ext>
            </a:extLst>
          </p:cNvPr>
          <p:cNvSpPr/>
          <p:nvPr/>
        </p:nvSpPr>
        <p:spPr>
          <a:xfrm>
            <a:off x="1191126" y="3653852"/>
            <a:ext cx="1215190" cy="37297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7273B47-1192-8D46-8A76-E17287786666}"/>
              </a:ext>
            </a:extLst>
          </p:cNvPr>
          <p:cNvSpPr/>
          <p:nvPr/>
        </p:nvSpPr>
        <p:spPr>
          <a:xfrm>
            <a:off x="5043989" y="3653852"/>
            <a:ext cx="1215190" cy="37297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FF96267-8691-D846-B176-66C2A4E45B1D}"/>
              </a:ext>
            </a:extLst>
          </p:cNvPr>
          <p:cNvSpPr/>
          <p:nvPr/>
        </p:nvSpPr>
        <p:spPr>
          <a:xfrm>
            <a:off x="3002252" y="3656359"/>
            <a:ext cx="1215190" cy="37297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DB57EED-D0B2-CE4F-BB92-B2208264EFB4}"/>
              </a:ext>
            </a:extLst>
          </p:cNvPr>
          <p:cNvCxnSpPr>
            <a:cxnSpLocks/>
            <a:stCxn id="14" idx="4"/>
          </p:cNvCxnSpPr>
          <p:nvPr/>
        </p:nvCxnSpPr>
        <p:spPr>
          <a:xfrm>
            <a:off x="1798721" y="4026831"/>
            <a:ext cx="0" cy="592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C6F0CD08-9D07-B443-9F18-510BB0B5A6F3}"/>
              </a:ext>
            </a:extLst>
          </p:cNvPr>
          <p:cNvCxnSpPr>
            <a:cxnSpLocks/>
          </p:cNvCxnSpPr>
          <p:nvPr/>
        </p:nvCxnSpPr>
        <p:spPr>
          <a:xfrm>
            <a:off x="1798721" y="4619737"/>
            <a:ext cx="9149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9AB4D6E-D17D-D745-A9A5-A7B74D49AC7B}"/>
              </a:ext>
            </a:extLst>
          </p:cNvPr>
          <p:cNvCxnSpPr>
            <a:cxnSpLocks/>
          </p:cNvCxnSpPr>
          <p:nvPr/>
        </p:nvCxnSpPr>
        <p:spPr>
          <a:xfrm flipV="1">
            <a:off x="2713681" y="3840341"/>
            <a:ext cx="0" cy="776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5D5785CA-582B-DF41-813A-6BEAE0C64CFC}"/>
              </a:ext>
            </a:extLst>
          </p:cNvPr>
          <p:cNvCxnSpPr>
            <a:endCxn id="16" idx="2"/>
          </p:cNvCxnSpPr>
          <p:nvPr/>
        </p:nvCxnSpPr>
        <p:spPr>
          <a:xfrm>
            <a:off x="2713681" y="3840341"/>
            <a:ext cx="288571" cy="25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E9F1D55C-830A-764B-A4D3-1500B2B699F3}"/>
              </a:ext>
            </a:extLst>
          </p:cNvPr>
          <p:cNvCxnSpPr>
            <a:cxnSpLocks/>
          </p:cNvCxnSpPr>
          <p:nvPr/>
        </p:nvCxnSpPr>
        <p:spPr>
          <a:xfrm>
            <a:off x="3813413" y="4047986"/>
            <a:ext cx="0" cy="592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F1E43628-3E26-0248-A361-B633D6A10FF5}"/>
              </a:ext>
            </a:extLst>
          </p:cNvPr>
          <p:cNvCxnSpPr>
            <a:cxnSpLocks/>
          </p:cNvCxnSpPr>
          <p:nvPr/>
        </p:nvCxnSpPr>
        <p:spPr>
          <a:xfrm>
            <a:off x="3813413" y="4640892"/>
            <a:ext cx="9149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5C35D19-3B8F-764C-BA3B-51D55F72AE79}"/>
              </a:ext>
            </a:extLst>
          </p:cNvPr>
          <p:cNvCxnSpPr>
            <a:cxnSpLocks/>
          </p:cNvCxnSpPr>
          <p:nvPr/>
        </p:nvCxnSpPr>
        <p:spPr>
          <a:xfrm flipV="1">
            <a:off x="4728373" y="3861496"/>
            <a:ext cx="0" cy="776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C933E73-B909-BF46-A869-A05348554FA1}"/>
              </a:ext>
            </a:extLst>
          </p:cNvPr>
          <p:cNvCxnSpPr/>
          <p:nvPr/>
        </p:nvCxnSpPr>
        <p:spPr>
          <a:xfrm>
            <a:off x="4728373" y="3861496"/>
            <a:ext cx="288571" cy="25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16611DDC-CDD6-6C40-B8ED-D5D04DCAFC64}"/>
              </a:ext>
            </a:extLst>
          </p:cNvPr>
          <p:cNvCxnSpPr>
            <a:stCxn id="14" idx="0"/>
          </p:cNvCxnSpPr>
          <p:nvPr/>
        </p:nvCxnSpPr>
        <p:spPr>
          <a:xfrm flipV="1">
            <a:off x="1798721" y="3271849"/>
            <a:ext cx="0" cy="382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CB21A26-F790-B343-AC27-D55563DA17EE}"/>
              </a:ext>
            </a:extLst>
          </p:cNvPr>
          <p:cNvCxnSpPr/>
          <p:nvPr/>
        </p:nvCxnSpPr>
        <p:spPr>
          <a:xfrm flipV="1">
            <a:off x="3608471" y="2914650"/>
            <a:ext cx="0" cy="382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C744E56-855F-B847-8A54-54D0CBFED04E}"/>
              </a:ext>
            </a:extLst>
          </p:cNvPr>
          <p:cNvCxnSpPr>
            <a:stCxn id="15" idx="0"/>
          </p:cNvCxnSpPr>
          <p:nvPr/>
        </p:nvCxnSpPr>
        <p:spPr>
          <a:xfrm flipH="1" flipV="1">
            <a:off x="5629275" y="3271849"/>
            <a:ext cx="22309" cy="382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16ED86CB-B14C-224B-AAD2-75B023677EC0}"/>
              </a:ext>
            </a:extLst>
          </p:cNvPr>
          <p:cNvCxnSpPr>
            <a:cxnSpLocks/>
          </p:cNvCxnSpPr>
          <p:nvPr/>
        </p:nvCxnSpPr>
        <p:spPr>
          <a:xfrm flipV="1">
            <a:off x="1798721" y="3245612"/>
            <a:ext cx="6152612" cy="262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B1E3B140-10CF-A34D-AD80-E00D6D9FE392}"/>
              </a:ext>
            </a:extLst>
          </p:cNvPr>
          <p:cNvCxnSpPr>
            <a:cxnSpLocks/>
          </p:cNvCxnSpPr>
          <p:nvPr/>
        </p:nvCxnSpPr>
        <p:spPr>
          <a:xfrm>
            <a:off x="5651584" y="4045480"/>
            <a:ext cx="0" cy="5929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B0B86C1C-1694-6540-A0AC-B8C33519CEFD}"/>
              </a:ext>
            </a:extLst>
          </p:cNvPr>
          <p:cNvCxnSpPr>
            <a:cxnSpLocks/>
          </p:cNvCxnSpPr>
          <p:nvPr/>
        </p:nvCxnSpPr>
        <p:spPr>
          <a:xfrm>
            <a:off x="5651584" y="4638386"/>
            <a:ext cx="9149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F736586F-9904-224A-9D4B-6CAA8815AB72}"/>
              </a:ext>
            </a:extLst>
          </p:cNvPr>
          <p:cNvSpPr txBox="1"/>
          <p:nvPr/>
        </p:nvSpPr>
        <p:spPr>
          <a:xfrm>
            <a:off x="7959929" y="3043450"/>
            <a:ext cx="2806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Vap</a:t>
            </a:r>
            <a:r>
              <a:rPr lang="en-US" dirty="0"/>
              <a:t> volume (ft3), </a:t>
            </a:r>
            <a:r>
              <a:rPr lang="en-US" dirty="0" err="1"/>
              <a:t>vap</a:t>
            </a:r>
            <a:r>
              <a:rPr lang="en-US" dirty="0"/>
              <a:t> moles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DB40E2A-213B-BB4A-AEFB-BB1CDCF47B0F}"/>
              </a:ext>
            </a:extLst>
          </p:cNvPr>
          <p:cNvSpPr txBox="1"/>
          <p:nvPr/>
        </p:nvSpPr>
        <p:spPr>
          <a:xfrm>
            <a:off x="6750547" y="4341933"/>
            <a:ext cx="3215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Liquid volume (ft3), liquid moles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EA46294-67A0-7149-BBAF-8DD690786281}"/>
              </a:ext>
            </a:extLst>
          </p:cNvPr>
          <p:cNvSpPr txBox="1"/>
          <p:nvPr/>
        </p:nvSpPr>
        <p:spPr>
          <a:xfrm>
            <a:off x="1614488" y="5257800"/>
            <a:ext cx="59284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Liquid from each stage is assumed to flow to </a:t>
            </a:r>
            <a:r>
              <a:rPr lang="en-US" u="sng" dirty="0"/>
              <a:t>next </a:t>
            </a:r>
            <a:r>
              <a:rPr lang="en-US" dirty="0"/>
              <a:t>stage</a:t>
            </a:r>
          </a:p>
          <a:p>
            <a:r>
              <a:rPr lang="en-US" dirty="0" err="1"/>
              <a:t>Vapour</a:t>
            </a:r>
            <a:r>
              <a:rPr lang="en-US" dirty="0"/>
              <a:t> from each stage is assumed to join the </a:t>
            </a:r>
            <a:r>
              <a:rPr lang="en-US" dirty="0" err="1"/>
              <a:t>vapour</a:t>
            </a:r>
            <a:r>
              <a:rPr lang="en-US" dirty="0"/>
              <a:t> stream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010F12E-6350-7F4B-A2EC-9E05AED7CDC0}"/>
              </a:ext>
            </a:extLst>
          </p:cNvPr>
          <p:cNvCxnSpPr>
            <a:endCxn id="14" idx="2"/>
          </p:cNvCxnSpPr>
          <p:nvPr/>
        </p:nvCxnSpPr>
        <p:spPr>
          <a:xfrm>
            <a:off x="214313" y="3840341"/>
            <a:ext cx="97681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DA7EF718-5A98-E749-9372-CB99CEB16D1C}"/>
              </a:ext>
            </a:extLst>
          </p:cNvPr>
          <p:cNvSpPr txBox="1"/>
          <p:nvPr/>
        </p:nvSpPr>
        <p:spPr>
          <a:xfrm>
            <a:off x="160021" y="3462850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 </a:t>
            </a:r>
          </a:p>
        </p:txBody>
      </p:sp>
    </p:spTree>
    <p:extLst>
      <p:ext uri="{BB962C8B-B14F-4D97-AF65-F5344CB8AC3E}">
        <p14:creationId xmlns:p14="http://schemas.microsoft.com/office/powerpoint/2010/main" val="1832833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9835-910E-284F-90A8-8A265B9B3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8823158" cy="753812"/>
          </a:xfrm>
        </p:spPr>
        <p:txBody>
          <a:bodyPr/>
          <a:lstStyle/>
          <a:p>
            <a:r>
              <a:rPr lang="en-US" dirty="0"/>
              <a:t>Differential Liberation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C506EE-5C9B-694F-AB4C-46507C1B3375}"/>
              </a:ext>
            </a:extLst>
          </p:cNvPr>
          <p:cNvSpPr txBox="1"/>
          <p:nvPr/>
        </p:nvSpPr>
        <p:spPr>
          <a:xfrm>
            <a:off x="962526" y="1552073"/>
            <a:ext cx="103528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P_Diff</a:t>
            </a:r>
            <a:r>
              <a:rPr lang="en-US" dirty="0"/>
              <a:t>, v_over_vres,v_gas_over_vres,list_L1= </a:t>
            </a:r>
            <a:r>
              <a:rPr lang="en-US" dirty="0" err="1"/>
              <a:t>DL_func</a:t>
            </a:r>
            <a:r>
              <a:rPr lang="en-US" dirty="0"/>
              <a:t>(</a:t>
            </a:r>
            <a:r>
              <a:rPr lang="en-US" dirty="0" err="1"/>
              <a:t>P_Diff</a:t>
            </a:r>
            <a:r>
              <a:rPr lang="en-US" dirty="0"/>
              <a:t>, </a:t>
            </a:r>
            <a:r>
              <a:rPr lang="en-US" dirty="0" err="1"/>
              <a:t>T_res,z</a:t>
            </a:r>
            <a:r>
              <a:rPr lang="en-US" dirty="0"/>
              <a:t>)</a:t>
            </a:r>
          </a:p>
          <a:p>
            <a:r>
              <a:rPr lang="en-US" dirty="0"/>
              <a:t>Input: 	List of Pressures (psia) in </a:t>
            </a:r>
            <a:r>
              <a:rPr lang="en-US" i="1" dirty="0"/>
              <a:t>Descending </a:t>
            </a:r>
            <a:r>
              <a:rPr lang="en-US" dirty="0"/>
              <a:t>Order, Reservoir Temperature (</a:t>
            </a:r>
            <a:r>
              <a:rPr lang="en-US" dirty="0" err="1"/>
              <a:t>Deg.F</a:t>
            </a:r>
            <a:r>
              <a:rPr lang="en-US" dirty="0"/>
              <a:t>), Raw Fluid Composition</a:t>
            </a:r>
          </a:p>
          <a:p>
            <a:r>
              <a:rPr lang="en-US" dirty="0"/>
              <a:t>Output: 	</a:t>
            </a:r>
            <a:r>
              <a:rPr lang="en-US" dirty="0" err="1"/>
              <a:t>vo</a:t>
            </a:r>
            <a:r>
              <a:rPr lang="en-US" dirty="0"/>
              <a:t>/</a:t>
            </a:r>
            <a:r>
              <a:rPr lang="en-US" dirty="0" err="1"/>
              <a:t>vores</a:t>
            </a:r>
            <a:r>
              <a:rPr lang="en-US" dirty="0"/>
              <a:t>, vg/</a:t>
            </a:r>
            <a:r>
              <a:rPr lang="en-US" dirty="0" err="1"/>
              <a:t>vgres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80013E-A4B3-404E-BAEC-1BE06BEDC4BE}"/>
              </a:ext>
            </a:extLst>
          </p:cNvPr>
          <p:cNvSpPr txBox="1"/>
          <p:nvPr/>
        </p:nvSpPr>
        <p:spPr>
          <a:xfrm>
            <a:off x="962526" y="1118938"/>
            <a:ext cx="432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Simulates Differential Liberation Experiment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AD6562-7FE7-6447-9E4E-20BFC6E68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56" y="2716034"/>
            <a:ext cx="4953000" cy="353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84A19A-68ED-3E4C-9B07-61D28B3FD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160" y="2716034"/>
            <a:ext cx="5029200" cy="3530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90DAC2-0993-294A-B121-6404081016A1}"/>
              </a:ext>
            </a:extLst>
          </p:cNvPr>
          <p:cNvSpPr txBox="1"/>
          <p:nvPr/>
        </p:nvSpPr>
        <p:spPr>
          <a:xfrm>
            <a:off x="1263316" y="6246634"/>
            <a:ext cx="7057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 this instance, the results are being compared to Commercial Simulator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B9D9FA-F39A-6146-B188-90E2CE46D1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0415" y="4853405"/>
            <a:ext cx="593985" cy="2840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98A2998-E299-0E44-9059-E4A1A4437A58}"/>
              </a:ext>
            </a:extLst>
          </p:cNvPr>
          <p:cNvSpPr txBox="1"/>
          <p:nvPr/>
        </p:nvSpPr>
        <p:spPr>
          <a:xfrm>
            <a:off x="10539663" y="4860756"/>
            <a:ext cx="108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Observed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CE2620-994B-4F4D-8310-375E036BE5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217" y="5272959"/>
            <a:ext cx="431800" cy="279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BC4772-3EFC-5345-9BC9-A82891FEABB3}"/>
              </a:ext>
            </a:extLst>
          </p:cNvPr>
          <p:cNvSpPr txBox="1"/>
          <p:nvPr/>
        </p:nvSpPr>
        <p:spPr>
          <a:xfrm>
            <a:off x="10539663" y="5272959"/>
            <a:ext cx="1122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Simulated</a:t>
            </a:r>
          </a:p>
        </p:txBody>
      </p:sp>
    </p:spTree>
    <p:extLst>
      <p:ext uri="{BB962C8B-B14F-4D97-AF65-F5344CB8AC3E}">
        <p14:creationId xmlns:p14="http://schemas.microsoft.com/office/powerpoint/2010/main" val="31687095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A361-31BC-E942-B813-3E51AF319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Black Oil Function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32F439-6027-784B-B992-AFCDD5147930}"/>
              </a:ext>
            </a:extLst>
          </p:cNvPr>
          <p:cNvSpPr/>
          <p:nvPr/>
        </p:nvSpPr>
        <p:spPr>
          <a:xfrm>
            <a:off x="838200" y="1690688"/>
            <a:ext cx="80153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Bo,Rs,Visco</a:t>
            </a:r>
            <a:r>
              <a:rPr lang="en-US" dirty="0"/>
              <a:t>, L1, </a:t>
            </a:r>
            <a:r>
              <a:rPr lang="en-US" dirty="0" err="1"/>
              <a:t>Bg,viscg</a:t>
            </a:r>
            <a:r>
              <a:rPr lang="en-US" dirty="0"/>
              <a:t>, </a:t>
            </a:r>
            <a:r>
              <a:rPr lang="en-US" dirty="0" err="1"/>
              <a:t>P_Gas</a:t>
            </a:r>
            <a:r>
              <a:rPr lang="en-US" dirty="0"/>
              <a:t>= </a:t>
            </a:r>
            <a:r>
              <a:rPr lang="en-US" dirty="0" err="1"/>
              <a:t>blackoil_func</a:t>
            </a:r>
            <a:r>
              <a:rPr lang="en-US" dirty="0"/>
              <a:t> (z, T_F, </a:t>
            </a:r>
            <a:r>
              <a:rPr lang="en-US" dirty="0" err="1"/>
              <a:t>P_Diff,P_Sep_list,T_Sep_list</a:t>
            </a:r>
            <a:r>
              <a:rPr lang="en-US" dirty="0"/>
              <a:t>):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08B0B-047E-7A4F-9707-8AC3FBA8D943}"/>
              </a:ext>
            </a:extLst>
          </p:cNvPr>
          <p:cNvSpPr txBox="1"/>
          <p:nvPr/>
        </p:nvSpPr>
        <p:spPr>
          <a:xfrm>
            <a:off x="838200" y="2386013"/>
            <a:ext cx="106386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 Differential Pressure descending order (psia), Separator Pressure, Separator Temperature, </a:t>
            </a:r>
          </a:p>
          <a:p>
            <a:r>
              <a:rPr lang="en-US" dirty="0"/>
              <a:t>	Reservoir Temp(Degree F), Separator Pressure (for each stage, Separator Temperature (for each stage)</a:t>
            </a:r>
          </a:p>
          <a:p>
            <a:r>
              <a:rPr lang="en-US" dirty="0"/>
              <a:t>Output: PVTO and PVDG Tables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0D9BF6-531B-4A48-94CA-141BBACE3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500" y="3635336"/>
            <a:ext cx="4254500" cy="3136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7B2E654-6948-924B-8948-F4E4E926DD37}"/>
              </a:ext>
            </a:extLst>
          </p:cNvPr>
          <p:cNvSpPr txBox="1"/>
          <p:nvPr/>
        </p:nvSpPr>
        <p:spPr>
          <a:xfrm>
            <a:off x="6500813" y="3315177"/>
            <a:ext cx="5236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Remember to modify it to comply with Eclipse Format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BAEEC8-1B28-6542-8AAD-D6DEB0255D9F}"/>
              </a:ext>
            </a:extLst>
          </p:cNvPr>
          <p:cNvSpPr txBox="1"/>
          <p:nvPr/>
        </p:nvSpPr>
        <p:spPr>
          <a:xfrm>
            <a:off x="1843082" y="3357007"/>
            <a:ext cx="6915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PVTO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D2C2470-B0E2-E242-82AE-CDE6A99783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5749" y="4004668"/>
            <a:ext cx="36957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441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A361-31BC-E942-B813-3E51AF319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Volume Depletion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32F439-6027-784B-B992-AFCDD5147930}"/>
              </a:ext>
            </a:extLst>
          </p:cNvPr>
          <p:cNvSpPr/>
          <p:nvPr/>
        </p:nvSpPr>
        <p:spPr>
          <a:xfrm>
            <a:off x="838200" y="1690688"/>
            <a:ext cx="65746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Bo,Rs,Visco</a:t>
            </a:r>
            <a:r>
              <a:rPr lang="en-US" dirty="0"/>
              <a:t>, L1, </a:t>
            </a:r>
            <a:r>
              <a:rPr lang="en-US" dirty="0" err="1"/>
              <a:t>Bg,viscg</a:t>
            </a:r>
            <a:r>
              <a:rPr lang="en-US" dirty="0"/>
              <a:t>, </a:t>
            </a:r>
            <a:r>
              <a:rPr lang="en-US" dirty="0" err="1"/>
              <a:t>P_Gas</a:t>
            </a:r>
            <a:r>
              <a:rPr lang="en-US" dirty="0"/>
              <a:t>= Gas_Cond_func1(P_CVD, </a:t>
            </a:r>
            <a:r>
              <a:rPr lang="en-US" dirty="0" err="1"/>
              <a:t>T_res</a:t>
            </a:r>
            <a:r>
              <a:rPr lang="en-US" dirty="0"/>
              <a:t>, z):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08B0B-047E-7A4F-9707-8AC3FBA8D943}"/>
              </a:ext>
            </a:extLst>
          </p:cNvPr>
          <p:cNvSpPr txBox="1"/>
          <p:nvPr/>
        </p:nvSpPr>
        <p:spPr>
          <a:xfrm>
            <a:off x="838200" y="2386013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Input:  CVD Pressures descending order (psia), Reservoir Temp(Degree F), composition</a:t>
            </a:r>
          </a:p>
          <a:p>
            <a:r>
              <a:rPr lang="en-US" dirty="0"/>
              <a:t>Output: CVD Observations: Oil Saturation and Moles Recovered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292800-6AE0-3F4B-9B34-F27292231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32344"/>
            <a:ext cx="5016500" cy="3530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37708D-07FC-4546-9E09-FB895CD45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055" y="3016251"/>
            <a:ext cx="4940300" cy="3530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EFD20A-3921-074B-BAD1-C8C13EE6E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0415" y="4853405"/>
            <a:ext cx="593985" cy="2840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3B1A9A-3D8C-0843-85D0-A454BFFA23A9}"/>
              </a:ext>
            </a:extLst>
          </p:cNvPr>
          <p:cNvSpPr txBox="1"/>
          <p:nvPr/>
        </p:nvSpPr>
        <p:spPr>
          <a:xfrm>
            <a:off x="10539663" y="4860756"/>
            <a:ext cx="108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Observed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5A769D-6733-0647-8BCF-01270A20E7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217" y="5272959"/>
            <a:ext cx="431800" cy="279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3C68D36-2505-2A44-B5D2-058C4CB6643B}"/>
              </a:ext>
            </a:extLst>
          </p:cNvPr>
          <p:cNvSpPr txBox="1"/>
          <p:nvPr/>
        </p:nvSpPr>
        <p:spPr>
          <a:xfrm>
            <a:off x="10539663" y="5272959"/>
            <a:ext cx="1122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Simulated</a:t>
            </a:r>
          </a:p>
        </p:txBody>
      </p:sp>
    </p:spTree>
    <p:extLst>
      <p:ext uri="{BB962C8B-B14F-4D97-AF65-F5344CB8AC3E}">
        <p14:creationId xmlns:p14="http://schemas.microsoft.com/office/powerpoint/2010/main" val="1668929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A361-31BC-E942-B813-3E51AF319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8434388" cy="520700"/>
          </a:xfrm>
        </p:spPr>
        <p:txBody>
          <a:bodyPr>
            <a:normAutofit fontScale="90000"/>
          </a:bodyPr>
          <a:lstStyle/>
          <a:p>
            <a:r>
              <a:rPr lang="en-US" dirty="0"/>
              <a:t>Gas Condensate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32F439-6027-784B-B992-AFCDD5147930}"/>
              </a:ext>
            </a:extLst>
          </p:cNvPr>
          <p:cNvSpPr/>
          <p:nvPr/>
        </p:nvSpPr>
        <p:spPr>
          <a:xfrm>
            <a:off x="838200" y="1081921"/>
            <a:ext cx="63887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Bo,Rs,Visco</a:t>
            </a:r>
            <a:r>
              <a:rPr lang="en-US" dirty="0"/>
              <a:t>, L1, </a:t>
            </a:r>
            <a:r>
              <a:rPr lang="en-US" dirty="0" err="1"/>
              <a:t>Bg,viscg</a:t>
            </a:r>
            <a:r>
              <a:rPr lang="en-US" dirty="0"/>
              <a:t>, </a:t>
            </a:r>
            <a:r>
              <a:rPr lang="en-US" dirty="0" err="1"/>
              <a:t>P_Gas</a:t>
            </a:r>
            <a:r>
              <a:rPr lang="en-US" dirty="0"/>
              <a:t>= Gas_Cond_func1(P_CVD, </a:t>
            </a:r>
            <a:r>
              <a:rPr lang="en-US" dirty="0" err="1"/>
              <a:t>T_res</a:t>
            </a:r>
            <a:r>
              <a:rPr lang="en-US" dirty="0"/>
              <a:t>, z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08B0B-047E-7A4F-9707-8AC3FBA8D943}"/>
              </a:ext>
            </a:extLst>
          </p:cNvPr>
          <p:cNvSpPr txBox="1"/>
          <p:nvPr/>
        </p:nvSpPr>
        <p:spPr>
          <a:xfrm>
            <a:off x="838200" y="1494124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Input:  CVD Pressures descending order (psia), Reservoir Temp(Degree F), composition</a:t>
            </a:r>
          </a:p>
          <a:p>
            <a:r>
              <a:rPr lang="en-US" dirty="0"/>
              <a:t>Output: PVTG Table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217C54-3258-0545-957A-985476384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35" y="2328862"/>
            <a:ext cx="4297559" cy="434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638822-0045-5946-914F-629ABC4782B6}"/>
              </a:ext>
            </a:extLst>
          </p:cNvPr>
          <p:cNvSpPr txBox="1"/>
          <p:nvPr/>
        </p:nvSpPr>
        <p:spPr>
          <a:xfrm>
            <a:off x="6096000" y="2990296"/>
            <a:ext cx="57852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Remember to modify it to comply with Eclipse Requirements</a:t>
            </a:r>
          </a:p>
          <a:p>
            <a:r>
              <a:rPr lang="en-US" i="1" dirty="0">
                <a:solidFill>
                  <a:srgbClr val="FF0000"/>
                </a:solidFill>
              </a:rPr>
              <a:t>Saturated row missing for highest pressure </a:t>
            </a:r>
          </a:p>
        </p:txBody>
      </p:sp>
    </p:spTree>
    <p:extLst>
      <p:ext uri="{BB962C8B-B14F-4D97-AF65-F5344CB8AC3E}">
        <p14:creationId xmlns:p14="http://schemas.microsoft.com/office/powerpoint/2010/main" val="495760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A361-31BC-E942-B813-3E51AF319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8434388" cy="520700"/>
          </a:xfrm>
        </p:spPr>
        <p:txBody>
          <a:bodyPr>
            <a:normAutofit fontScale="90000"/>
          </a:bodyPr>
          <a:lstStyle/>
          <a:p>
            <a:r>
              <a:rPr lang="en-US" dirty="0"/>
              <a:t>Gas Condensate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32F439-6027-784B-B992-AFCDD5147930}"/>
              </a:ext>
            </a:extLst>
          </p:cNvPr>
          <p:cNvSpPr/>
          <p:nvPr/>
        </p:nvSpPr>
        <p:spPr>
          <a:xfrm>
            <a:off x="838200" y="1081921"/>
            <a:ext cx="63887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Bo,Rs,Visco</a:t>
            </a:r>
            <a:r>
              <a:rPr lang="en-US" dirty="0"/>
              <a:t>, L1, </a:t>
            </a:r>
            <a:r>
              <a:rPr lang="en-US" dirty="0" err="1"/>
              <a:t>Bg,viscg</a:t>
            </a:r>
            <a:r>
              <a:rPr lang="en-US" dirty="0"/>
              <a:t>, </a:t>
            </a:r>
            <a:r>
              <a:rPr lang="en-US" dirty="0" err="1"/>
              <a:t>P_Gas</a:t>
            </a:r>
            <a:r>
              <a:rPr lang="en-US" dirty="0"/>
              <a:t>= Gas_Cond_func1(P_CVD, </a:t>
            </a:r>
            <a:r>
              <a:rPr lang="en-US" dirty="0" err="1"/>
              <a:t>T_res</a:t>
            </a:r>
            <a:r>
              <a:rPr lang="en-US" dirty="0"/>
              <a:t>, z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08B0B-047E-7A4F-9707-8AC3FBA8D943}"/>
              </a:ext>
            </a:extLst>
          </p:cNvPr>
          <p:cNvSpPr txBox="1"/>
          <p:nvPr/>
        </p:nvSpPr>
        <p:spPr>
          <a:xfrm>
            <a:off x="838200" y="1494124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Input:  CVD Pressures descending order (psia), Reservoir Temp(Degree F), composition</a:t>
            </a:r>
          </a:p>
          <a:p>
            <a:r>
              <a:rPr lang="en-US" dirty="0"/>
              <a:t>Output: PVTG Table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FEFD9E-5AA3-9644-BFCC-E784BB38B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87" y="2549525"/>
            <a:ext cx="5016500" cy="3530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067BD3-3880-FD44-A6A9-DEBC9A55C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038" y="2549525"/>
            <a:ext cx="4902200" cy="3530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67841E-430B-8D4B-9EC0-88DC63915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3278" y="5884975"/>
            <a:ext cx="593985" cy="2840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C77EE8-5444-C745-A44B-7B74A7CDFF33}"/>
              </a:ext>
            </a:extLst>
          </p:cNvPr>
          <p:cNvSpPr txBox="1"/>
          <p:nvPr/>
        </p:nvSpPr>
        <p:spPr>
          <a:xfrm>
            <a:off x="10582526" y="5892326"/>
            <a:ext cx="108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28A78FF-1552-0445-8ACD-F0F4F3B991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7080" y="6304529"/>
            <a:ext cx="431800" cy="279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58C815B-E843-F544-A2CA-14753BE00835}"/>
              </a:ext>
            </a:extLst>
          </p:cNvPr>
          <p:cNvSpPr txBox="1"/>
          <p:nvPr/>
        </p:nvSpPr>
        <p:spPr>
          <a:xfrm>
            <a:off x="10582526" y="6304529"/>
            <a:ext cx="1122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Simulated</a:t>
            </a:r>
          </a:p>
        </p:txBody>
      </p:sp>
    </p:spTree>
    <p:extLst>
      <p:ext uri="{BB962C8B-B14F-4D97-AF65-F5344CB8AC3E}">
        <p14:creationId xmlns:p14="http://schemas.microsoft.com/office/powerpoint/2010/main" val="18987782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A361-31BC-E942-B813-3E51AF319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8434388" cy="520700"/>
          </a:xfrm>
        </p:spPr>
        <p:txBody>
          <a:bodyPr>
            <a:normAutofit fontScale="90000"/>
          </a:bodyPr>
          <a:lstStyle/>
          <a:p>
            <a:r>
              <a:rPr lang="en-US" dirty="0"/>
              <a:t>Gas Condensate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32F439-6027-784B-B992-AFCDD5147930}"/>
              </a:ext>
            </a:extLst>
          </p:cNvPr>
          <p:cNvSpPr/>
          <p:nvPr/>
        </p:nvSpPr>
        <p:spPr>
          <a:xfrm>
            <a:off x="838200" y="1081921"/>
            <a:ext cx="63887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Bo,Rs,Visco</a:t>
            </a:r>
            <a:r>
              <a:rPr lang="en-US" dirty="0"/>
              <a:t>, L1, </a:t>
            </a:r>
            <a:r>
              <a:rPr lang="en-US" dirty="0" err="1"/>
              <a:t>Bg,viscg</a:t>
            </a:r>
            <a:r>
              <a:rPr lang="en-US" dirty="0"/>
              <a:t>, </a:t>
            </a:r>
            <a:r>
              <a:rPr lang="en-US" dirty="0" err="1"/>
              <a:t>P_Gas</a:t>
            </a:r>
            <a:r>
              <a:rPr lang="en-US" dirty="0"/>
              <a:t>= Gas_Cond_func1(P_CVD, </a:t>
            </a:r>
            <a:r>
              <a:rPr lang="en-US" dirty="0" err="1"/>
              <a:t>T_res</a:t>
            </a:r>
            <a:r>
              <a:rPr lang="en-US" dirty="0"/>
              <a:t>, z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08B0B-047E-7A4F-9707-8AC3FBA8D943}"/>
              </a:ext>
            </a:extLst>
          </p:cNvPr>
          <p:cNvSpPr txBox="1"/>
          <p:nvPr/>
        </p:nvSpPr>
        <p:spPr>
          <a:xfrm>
            <a:off x="838200" y="1494124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Input:  CVD Pressures descending order (psia), Reservoir Temp(Degree F), composition</a:t>
            </a:r>
          </a:p>
          <a:p>
            <a:r>
              <a:rPr lang="en-US" dirty="0"/>
              <a:t>Output: PVTG Table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217C54-3258-0545-957A-985476384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35" y="2328862"/>
            <a:ext cx="4297559" cy="434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638822-0045-5946-914F-629ABC4782B6}"/>
              </a:ext>
            </a:extLst>
          </p:cNvPr>
          <p:cNvSpPr txBox="1"/>
          <p:nvPr/>
        </p:nvSpPr>
        <p:spPr>
          <a:xfrm>
            <a:off x="5345286" y="2288376"/>
            <a:ext cx="5873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Remember to modify it to comply with Eclipse Requirements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5DD54A-ED38-644F-A024-016B4FB10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738" y="3174962"/>
            <a:ext cx="50165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6603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520F3-4AC7-D94A-A55B-92FD1B7A8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Gas Condensate 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3807AF-B63C-6B41-878D-03B1603A74D1}"/>
              </a:ext>
            </a:extLst>
          </p:cNvPr>
          <p:cNvSpPr/>
          <p:nvPr/>
        </p:nvSpPr>
        <p:spPr>
          <a:xfrm>
            <a:off x="976312" y="1690688"/>
            <a:ext cx="86677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(list_P,list_Rs,list_Bo,list_visco,list_P_us,list_Bo_us,list_visco_us)=(</a:t>
            </a:r>
            <a:r>
              <a:rPr lang="en-US" dirty="0" err="1"/>
              <a:t>P_CVD,T_res,z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AD7F10-4BDF-D040-9F76-88C509DB5AD7}"/>
              </a:ext>
            </a:extLst>
          </p:cNvPr>
          <p:cNvSpPr txBox="1"/>
          <p:nvPr/>
        </p:nvSpPr>
        <p:spPr>
          <a:xfrm>
            <a:off x="1071563" y="2471738"/>
            <a:ext cx="91466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  CVD Pressures (psia)  in Descending Order, Reservoir Temperature (Deg. F), Composition</a:t>
            </a:r>
          </a:p>
          <a:p>
            <a:r>
              <a:rPr lang="en-US" dirty="0"/>
              <a:t>Output: PVTO for Condensate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553947-35BC-CC47-BB18-CFAF28366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18069"/>
            <a:ext cx="4940300" cy="3530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5472F8-4ED3-BD47-8147-9D411E805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16251"/>
            <a:ext cx="50292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919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520F3-4AC7-D94A-A55B-92FD1B7A8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Gas Condensate 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3807AF-B63C-6B41-878D-03B1603A74D1}"/>
              </a:ext>
            </a:extLst>
          </p:cNvPr>
          <p:cNvSpPr/>
          <p:nvPr/>
        </p:nvSpPr>
        <p:spPr>
          <a:xfrm>
            <a:off x="933449" y="1384698"/>
            <a:ext cx="86677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(list_P,list_Rs,list_Bo,list_visco,list_P_us,list_Bo_us,list_visco_us)=(</a:t>
            </a:r>
            <a:r>
              <a:rPr lang="en-US" dirty="0" err="1"/>
              <a:t>P_CVD,T_res,z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AD7F10-4BDF-D040-9F76-88C509DB5AD7}"/>
              </a:ext>
            </a:extLst>
          </p:cNvPr>
          <p:cNvSpPr txBox="1"/>
          <p:nvPr/>
        </p:nvSpPr>
        <p:spPr>
          <a:xfrm>
            <a:off x="979487" y="1965745"/>
            <a:ext cx="91466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  CVD Pressures (psia)  in Descending Order, Reservoir Temperature (Deg. F), Composition</a:t>
            </a:r>
          </a:p>
          <a:p>
            <a:r>
              <a:rPr lang="en-US" dirty="0"/>
              <a:t>Output: PVTO for Condensate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679CC9-F9C0-2648-A031-CCE27BBB4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624" y="2612076"/>
            <a:ext cx="3621089" cy="42582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8A8544-E031-C141-908E-FE3D2BEA6D3B}"/>
              </a:ext>
            </a:extLst>
          </p:cNvPr>
          <p:cNvSpPr txBox="1"/>
          <p:nvPr/>
        </p:nvSpPr>
        <p:spPr>
          <a:xfrm rot="16385189">
            <a:off x="-1388540" y="4322448"/>
            <a:ext cx="4056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Remember to comply it to Eclipse Format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DE6176-3A45-8349-BE90-CF510AA33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4849" y="3529787"/>
            <a:ext cx="49403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0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C448B-014A-BE4A-813F-CC08E58B6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E6A841-0212-7A4F-AB51-429FD6C1759D}"/>
              </a:ext>
            </a:extLst>
          </p:cNvPr>
          <p:cNvSpPr txBox="1"/>
          <p:nvPr/>
        </p:nvSpPr>
        <p:spPr>
          <a:xfrm>
            <a:off x="914400" y="2237874"/>
            <a:ext cx="4351319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endParaRPr lang="en-US" sz="2800" dirty="0"/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Summary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 What’s New (Nov 2020)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Technical Background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Features/Functions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Step By Step Guide for Oil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800" dirty="0"/>
              <a:t>Step By Step Guide for Gas</a:t>
            </a:r>
          </a:p>
        </p:txBody>
      </p:sp>
    </p:spTree>
    <p:extLst>
      <p:ext uri="{BB962C8B-B14F-4D97-AF65-F5344CB8AC3E}">
        <p14:creationId xmlns:p14="http://schemas.microsoft.com/office/powerpoint/2010/main" val="14285603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3634A-7973-EA45-8AEE-88E907D57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by Step Guide: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81D678-593C-8D4B-AB9B-ED6893D080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8592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32EB2-54AE-3541-AB50-9E43175A8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User Input Oil or Gas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F517A-65CB-484E-ACEF-76DF9A11DA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User is required to provide:</a:t>
            </a:r>
          </a:p>
          <a:p>
            <a:pPr marL="514350" indent="-514350">
              <a:buAutoNum type="arabicPeriod"/>
            </a:pPr>
            <a:r>
              <a:rPr lang="en-US" dirty="0"/>
              <a:t>Reservoir Fluid Composition in Mole Fractions: (User must ensure they add up to 1.0)</a:t>
            </a:r>
          </a:p>
          <a:p>
            <a:pPr marL="514350" indent="-514350">
              <a:buAutoNum type="arabicPeriod"/>
            </a:pPr>
            <a:r>
              <a:rPr lang="en-US" dirty="0"/>
              <a:t>Reservoir Temperature in Degree Fahrenheit </a:t>
            </a:r>
          </a:p>
          <a:p>
            <a:pPr marL="514350" indent="-514350">
              <a:buAutoNum type="arabicPeriod"/>
            </a:pPr>
            <a:r>
              <a:rPr lang="en-US" dirty="0"/>
              <a:t>List of Reservoir Pressures (</a:t>
            </a:r>
            <a:r>
              <a:rPr lang="en-US" dirty="0" err="1"/>
              <a:t>P_Diff</a:t>
            </a:r>
            <a:r>
              <a:rPr lang="en-US" dirty="0"/>
              <a:t> or P_CVD) in psia in (Descending Order)</a:t>
            </a:r>
          </a:p>
          <a:p>
            <a:pPr marL="514350" indent="-514350">
              <a:buAutoNum type="arabicPeriod"/>
            </a:pPr>
            <a:r>
              <a:rPr lang="en-US" dirty="0"/>
              <a:t>Fluid Type i.e. Oil or Gas</a:t>
            </a:r>
          </a:p>
          <a:p>
            <a:pPr marL="514350" indent="-514350">
              <a:buAutoNum type="arabicPeriod"/>
            </a:pPr>
            <a:r>
              <a:rPr lang="en-US" dirty="0"/>
              <a:t>List of Separator Pressures, List of Separator Temperatures</a:t>
            </a:r>
          </a:p>
          <a:p>
            <a:pPr marL="514350" indent="-514350">
              <a:buAutoNum type="arabicPeriod"/>
            </a:pPr>
            <a:r>
              <a:rPr lang="en-US" dirty="0"/>
              <a:t>Pressure and Temperature of Each Separator Stage:</a:t>
            </a:r>
          </a:p>
        </p:txBody>
      </p:sp>
    </p:spTree>
    <p:extLst>
      <p:ext uri="{BB962C8B-B14F-4D97-AF65-F5344CB8AC3E}">
        <p14:creationId xmlns:p14="http://schemas.microsoft.com/office/powerpoint/2010/main" val="3505360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94C3A-ACA1-044F-88A0-031407A75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Steps for OIL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AB0F6-DF60-DB40-B086-03523065F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1" y="1825625"/>
            <a:ext cx="1151572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Execute </a:t>
            </a:r>
            <a:r>
              <a:rPr lang="en-US" dirty="0" err="1"/>
              <a:t>DL_func</a:t>
            </a:r>
            <a:r>
              <a:rPr lang="en-US" dirty="0"/>
              <a:t>(): Compare the results to Observed Data: </a:t>
            </a:r>
          </a:p>
          <a:p>
            <a:pPr marL="0" indent="0">
              <a:buNone/>
            </a:pPr>
            <a:r>
              <a:rPr lang="en-US" dirty="0"/>
              <a:t>2. Optional(Modify </a:t>
            </a:r>
            <a:r>
              <a:rPr lang="en-US" dirty="0" err="1"/>
              <a:t>Pc,Tc</a:t>
            </a:r>
            <a:r>
              <a:rPr lang="en-US" dirty="0"/>
              <a:t> of the heaviest component)</a:t>
            </a:r>
          </a:p>
          <a:p>
            <a:pPr marL="514350" indent="-514350">
              <a:buAutoNum type="arabicPeriod" startAt="3"/>
            </a:pPr>
            <a:r>
              <a:rPr lang="en-US" dirty="0"/>
              <a:t>Execute </a:t>
            </a:r>
            <a:r>
              <a:rPr lang="en-US" dirty="0" err="1"/>
              <a:t>BlackOil_func</a:t>
            </a:r>
            <a:r>
              <a:rPr lang="en-US" dirty="0"/>
              <a:t>():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will Generate PVTO and PVDG </a:t>
            </a:r>
          </a:p>
          <a:p>
            <a:pPr marL="0" indent="0">
              <a:buNone/>
            </a:pPr>
            <a:r>
              <a:rPr lang="en-US" dirty="0"/>
              <a:t>(</a:t>
            </a:r>
            <a:r>
              <a:rPr lang="en-US" i="1" dirty="0"/>
              <a:t>remember to add slashes and remove the repeated saturated </a:t>
            </a:r>
            <a:r>
              <a:rPr lang="en-US" i="1" dirty="0" err="1"/>
              <a:t>Rs</a:t>
            </a:r>
            <a:r>
              <a:rPr lang="en-US" i="1" dirty="0"/>
              <a:t> values to comply with Eclipse Format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77B1D4-B416-7440-9648-B9585F569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4286" y="2330366"/>
            <a:ext cx="31115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9127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10240-BFD8-124C-9370-DDFF64DE0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50" y="16802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Example OIL:</a:t>
            </a:r>
            <a:br>
              <a:rPr lang="en-US" dirty="0"/>
            </a:br>
            <a:r>
              <a:rPr lang="en-US" sz="3600" dirty="0"/>
              <a:t>Execute </a:t>
            </a:r>
            <a:r>
              <a:rPr lang="en-US" sz="3600" dirty="0" err="1"/>
              <a:t>DL_func</a:t>
            </a:r>
            <a:br>
              <a:rPr lang="en-US" sz="3600" dirty="0"/>
            </a:br>
            <a:r>
              <a:rPr lang="en-US" sz="3600" dirty="0"/>
              <a:t>Differential Liberation Function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940396-17E5-1244-B68D-3D1AEECA7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" y="1457488"/>
            <a:ext cx="12001500" cy="19939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EABCF61-AB27-4747-9803-C82C1C38B064}"/>
              </a:ext>
            </a:extLst>
          </p:cNvPr>
          <p:cNvSpPr txBox="1"/>
          <p:nvPr/>
        </p:nvSpPr>
        <p:spPr>
          <a:xfrm>
            <a:off x="319172" y="3658924"/>
            <a:ext cx="7010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 can be at the top of the code or  just above the function Statement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EC360CB-C341-C14A-83C0-688F91971D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650" y="4235792"/>
            <a:ext cx="11950700" cy="1346200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07FF7E08-82AD-4E4A-B17D-3E13DB91FA60}"/>
              </a:ext>
            </a:extLst>
          </p:cNvPr>
          <p:cNvCxnSpPr>
            <a:cxnSpLocks/>
          </p:cNvCxnSpPr>
          <p:nvPr/>
        </p:nvCxnSpPr>
        <p:spPr>
          <a:xfrm flipH="1">
            <a:off x="8434137" y="2583070"/>
            <a:ext cx="637674" cy="157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ABCBA73-B163-5448-A996-1A17970F5748}"/>
              </a:ext>
            </a:extLst>
          </p:cNvPr>
          <p:cNvSpPr txBox="1"/>
          <p:nvPr/>
        </p:nvSpPr>
        <p:spPr>
          <a:xfrm>
            <a:off x="9071811" y="2450651"/>
            <a:ext cx="3075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Observed Data for Comparison</a:t>
            </a:r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2747AD3E-362A-0A46-90EB-B79E1A0A15CF}"/>
              </a:ext>
            </a:extLst>
          </p:cNvPr>
          <p:cNvSpPr/>
          <p:nvPr/>
        </p:nvSpPr>
        <p:spPr>
          <a:xfrm>
            <a:off x="8086184" y="2346158"/>
            <a:ext cx="347953" cy="47382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8500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9835-910E-284F-90A8-8A265B9B3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8823158" cy="753812"/>
          </a:xfrm>
        </p:spPr>
        <p:txBody>
          <a:bodyPr/>
          <a:lstStyle/>
          <a:p>
            <a:r>
              <a:rPr lang="en-US" dirty="0"/>
              <a:t>Differential Liberation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C506EE-5C9B-694F-AB4C-46507C1B3375}"/>
              </a:ext>
            </a:extLst>
          </p:cNvPr>
          <p:cNvSpPr txBox="1"/>
          <p:nvPr/>
        </p:nvSpPr>
        <p:spPr>
          <a:xfrm>
            <a:off x="962526" y="1552073"/>
            <a:ext cx="103528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P_Diff</a:t>
            </a:r>
            <a:r>
              <a:rPr lang="en-US" dirty="0"/>
              <a:t>, v_over_vres,v_gas_over_vres,list_L1= </a:t>
            </a:r>
            <a:r>
              <a:rPr lang="en-US" dirty="0" err="1"/>
              <a:t>DL_func</a:t>
            </a:r>
            <a:r>
              <a:rPr lang="en-US" dirty="0"/>
              <a:t>(</a:t>
            </a:r>
            <a:r>
              <a:rPr lang="en-US" dirty="0" err="1"/>
              <a:t>P_Diff</a:t>
            </a:r>
            <a:r>
              <a:rPr lang="en-US" dirty="0"/>
              <a:t>, </a:t>
            </a:r>
            <a:r>
              <a:rPr lang="en-US" dirty="0" err="1"/>
              <a:t>T_res,z</a:t>
            </a:r>
            <a:r>
              <a:rPr lang="en-US" dirty="0"/>
              <a:t>)</a:t>
            </a:r>
          </a:p>
          <a:p>
            <a:r>
              <a:rPr lang="en-US" dirty="0"/>
              <a:t>Input: 	List of Pressures (psia) in </a:t>
            </a:r>
            <a:r>
              <a:rPr lang="en-US" i="1" dirty="0"/>
              <a:t>Descending </a:t>
            </a:r>
            <a:r>
              <a:rPr lang="en-US" dirty="0"/>
              <a:t>Order, Reservoir Temperature (</a:t>
            </a:r>
            <a:r>
              <a:rPr lang="en-US" dirty="0" err="1"/>
              <a:t>Deg.F</a:t>
            </a:r>
            <a:r>
              <a:rPr lang="en-US" dirty="0"/>
              <a:t>), Raw Fluid Composition</a:t>
            </a:r>
          </a:p>
          <a:p>
            <a:r>
              <a:rPr lang="en-US" dirty="0"/>
              <a:t>Output: 	</a:t>
            </a:r>
            <a:r>
              <a:rPr lang="en-US" dirty="0" err="1"/>
              <a:t>vo</a:t>
            </a:r>
            <a:r>
              <a:rPr lang="en-US" dirty="0"/>
              <a:t>/</a:t>
            </a:r>
            <a:r>
              <a:rPr lang="en-US" dirty="0" err="1"/>
              <a:t>vores</a:t>
            </a:r>
            <a:r>
              <a:rPr lang="en-US" dirty="0"/>
              <a:t>, vg/</a:t>
            </a:r>
            <a:r>
              <a:rPr lang="en-US" dirty="0" err="1"/>
              <a:t>vgres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80013E-A4B3-404E-BAEC-1BE06BEDC4BE}"/>
              </a:ext>
            </a:extLst>
          </p:cNvPr>
          <p:cNvSpPr txBox="1"/>
          <p:nvPr/>
        </p:nvSpPr>
        <p:spPr>
          <a:xfrm>
            <a:off x="962526" y="1118938"/>
            <a:ext cx="432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Simulates Differential Liberation Experiment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AD6562-7FE7-6447-9E4E-20BFC6E687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56" y="2716034"/>
            <a:ext cx="4953000" cy="3530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B84A19A-68ED-3E4C-9B07-61D28B3FD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160" y="2716034"/>
            <a:ext cx="5029200" cy="3530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90DAC2-0993-294A-B121-6404081016A1}"/>
              </a:ext>
            </a:extLst>
          </p:cNvPr>
          <p:cNvSpPr txBox="1"/>
          <p:nvPr/>
        </p:nvSpPr>
        <p:spPr>
          <a:xfrm>
            <a:off x="1263316" y="6246634"/>
            <a:ext cx="7057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In this instance, the results are being compared to Commercial Simulator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7B9D9FA-F39A-6146-B188-90E2CE46D1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0415" y="4853405"/>
            <a:ext cx="593985" cy="2840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98A2998-E299-0E44-9059-E4A1A4437A58}"/>
              </a:ext>
            </a:extLst>
          </p:cNvPr>
          <p:cNvSpPr txBox="1"/>
          <p:nvPr/>
        </p:nvSpPr>
        <p:spPr>
          <a:xfrm>
            <a:off x="10539663" y="4860756"/>
            <a:ext cx="108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Observed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ECE2620-994B-4F4D-8310-375E036BE5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217" y="5272959"/>
            <a:ext cx="431800" cy="2794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4BC4772-3EFC-5345-9BC9-A82891FEABB3}"/>
              </a:ext>
            </a:extLst>
          </p:cNvPr>
          <p:cNvSpPr txBox="1"/>
          <p:nvPr/>
        </p:nvSpPr>
        <p:spPr>
          <a:xfrm>
            <a:off x="10539663" y="5272959"/>
            <a:ext cx="1122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Simulated</a:t>
            </a:r>
          </a:p>
        </p:txBody>
      </p:sp>
    </p:spTree>
    <p:extLst>
      <p:ext uri="{BB962C8B-B14F-4D97-AF65-F5344CB8AC3E}">
        <p14:creationId xmlns:p14="http://schemas.microsoft.com/office/powerpoint/2010/main" val="34629106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435BCC-5AD1-C943-8626-B97648760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3811" y="2631908"/>
            <a:ext cx="6959600" cy="2628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3DC5EAE-EA0F-8240-A6C8-D9D8F8C96C5E}"/>
              </a:ext>
            </a:extLst>
          </p:cNvPr>
          <p:cNvSpPr txBox="1"/>
          <p:nvPr/>
        </p:nvSpPr>
        <p:spPr>
          <a:xfrm>
            <a:off x="1118937" y="673768"/>
            <a:ext cx="1028249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Differential Liberation: Sample Output (text)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10B2AA-5A43-F640-8DAB-ADE43A17F31A}"/>
              </a:ext>
            </a:extLst>
          </p:cNvPr>
          <p:cNvSpPr txBox="1"/>
          <p:nvPr/>
        </p:nvSpPr>
        <p:spPr>
          <a:xfrm>
            <a:off x="770021" y="1985211"/>
            <a:ext cx="4415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Liquid and </a:t>
            </a:r>
            <a:r>
              <a:rPr lang="en-US" dirty="0" err="1"/>
              <a:t>Vapour</a:t>
            </a:r>
            <a:r>
              <a:rPr lang="en-US" dirty="0"/>
              <a:t> Composition at each stage</a:t>
            </a:r>
          </a:p>
        </p:txBody>
      </p:sp>
    </p:spTree>
    <p:extLst>
      <p:ext uri="{BB962C8B-B14F-4D97-AF65-F5344CB8AC3E}">
        <p14:creationId xmlns:p14="http://schemas.microsoft.com/office/powerpoint/2010/main" val="1676068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79835-910E-284F-90A8-8A265B9B37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77" y="244811"/>
            <a:ext cx="8823158" cy="753812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Example OIL:</a:t>
            </a:r>
            <a:br>
              <a:rPr lang="en-US" dirty="0"/>
            </a:br>
            <a:r>
              <a:rPr lang="en-US" dirty="0"/>
              <a:t>Execute </a:t>
            </a:r>
            <a:r>
              <a:rPr lang="en-US" dirty="0" err="1"/>
              <a:t>blackoil_func</a:t>
            </a:r>
            <a:r>
              <a:rPr lang="en-US" dirty="0"/>
              <a:t>()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0C506EE-5C9B-694F-AB4C-46507C1B3375}"/>
              </a:ext>
            </a:extLst>
          </p:cNvPr>
          <p:cNvSpPr txBox="1"/>
          <p:nvPr/>
        </p:nvSpPr>
        <p:spPr>
          <a:xfrm>
            <a:off x="962526" y="1552073"/>
            <a:ext cx="71331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P_Diff</a:t>
            </a:r>
            <a:r>
              <a:rPr lang="en-US" dirty="0"/>
              <a:t>, v_over_vres,v_gas_over_vres,list_L1= </a:t>
            </a:r>
            <a:r>
              <a:rPr lang="en-US" dirty="0" err="1"/>
              <a:t>blackoil_func</a:t>
            </a:r>
            <a:r>
              <a:rPr lang="en-US" dirty="0"/>
              <a:t>(</a:t>
            </a:r>
            <a:r>
              <a:rPr lang="en-US" dirty="0" err="1"/>
              <a:t>P_Diff</a:t>
            </a:r>
            <a:r>
              <a:rPr lang="en-US" dirty="0"/>
              <a:t>, </a:t>
            </a:r>
            <a:r>
              <a:rPr lang="en-US" dirty="0" err="1"/>
              <a:t>T_res,z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80013E-A4B3-404E-BAEC-1BE06BEDC4BE}"/>
              </a:ext>
            </a:extLst>
          </p:cNvPr>
          <p:cNvSpPr txBox="1"/>
          <p:nvPr/>
        </p:nvSpPr>
        <p:spPr>
          <a:xfrm>
            <a:off x="962526" y="1118938"/>
            <a:ext cx="43225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Simulates Differential Liberation Experiment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B3C032-11F8-E344-A806-BF5C29A655EB}"/>
              </a:ext>
            </a:extLst>
          </p:cNvPr>
          <p:cNvSpPr txBox="1"/>
          <p:nvPr/>
        </p:nvSpPr>
        <p:spPr>
          <a:xfrm>
            <a:off x="873477" y="2157452"/>
            <a:ext cx="106386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 Differential Pressure descending order (psia), Separator Pressure, Separator Temperature, </a:t>
            </a:r>
          </a:p>
          <a:p>
            <a:r>
              <a:rPr lang="en-US" dirty="0"/>
              <a:t>	Reservoir Temp(Degree F), Separator Pressure (for each stage, Separator Temperature (for each stage)</a:t>
            </a:r>
          </a:p>
          <a:p>
            <a:r>
              <a:rPr lang="en-US" dirty="0"/>
              <a:t>Output: PVTO and PVDG Tables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B58180B-D8BC-B047-85A3-753AD6810E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189" y="3292773"/>
            <a:ext cx="4254500" cy="31369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B4FA95E-2339-3B4B-8193-1B14E351BBA4}"/>
              </a:ext>
            </a:extLst>
          </p:cNvPr>
          <p:cNvSpPr txBox="1"/>
          <p:nvPr/>
        </p:nvSpPr>
        <p:spPr>
          <a:xfrm>
            <a:off x="6536090" y="3256549"/>
            <a:ext cx="5236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Remember to modify it to comply with Eclipse Format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E52210A-98A1-B044-9602-0C02D1D69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026" y="3991273"/>
            <a:ext cx="36957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6365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D3634A-7973-EA45-8AEE-88E907D57F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by Step Guide: GAS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81D678-593C-8D4B-AB9B-ED6893D080D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90526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94C3A-ACA1-044F-88A0-031407A75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Steps for Gas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AB0F6-DF60-DB40-B086-03523065F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2901" y="1825625"/>
            <a:ext cx="1151572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1. Execute </a:t>
            </a:r>
            <a:r>
              <a:rPr lang="en-US" dirty="0" err="1"/>
              <a:t>CVD_func</a:t>
            </a:r>
            <a:r>
              <a:rPr lang="en-US" dirty="0"/>
              <a:t>(): Compare the results to Observed Data: </a:t>
            </a:r>
          </a:p>
          <a:p>
            <a:pPr marL="0" indent="0">
              <a:buNone/>
            </a:pPr>
            <a:r>
              <a:rPr lang="en-US" dirty="0"/>
              <a:t>2. Optional(Modify </a:t>
            </a:r>
            <a:r>
              <a:rPr lang="en-US" dirty="0" err="1"/>
              <a:t>Pc,Tc</a:t>
            </a:r>
            <a:r>
              <a:rPr lang="en-US" dirty="0"/>
              <a:t> of the heaviest component)</a:t>
            </a:r>
          </a:p>
          <a:p>
            <a:pPr marL="514350" indent="-514350">
              <a:buAutoNum type="arabicPeriod" startAt="3"/>
            </a:pPr>
            <a:r>
              <a:rPr lang="en-US" dirty="0"/>
              <a:t>Execute Gas_Cond_func1():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will Generate PVTG and PVTO </a:t>
            </a:r>
          </a:p>
          <a:p>
            <a:pPr marL="0" indent="0">
              <a:buNone/>
            </a:pPr>
            <a:r>
              <a:rPr lang="en-US" dirty="0"/>
              <a:t>(</a:t>
            </a:r>
            <a:r>
              <a:rPr lang="en-US" i="1" dirty="0"/>
              <a:t>remember to add slashes and remove the repeated saturated </a:t>
            </a:r>
            <a:r>
              <a:rPr lang="en-US" i="1" dirty="0" err="1"/>
              <a:t>Rs</a:t>
            </a:r>
            <a:r>
              <a:rPr lang="en-US" i="1" dirty="0"/>
              <a:t> values to comply with Eclipse Format</a:t>
            </a:r>
            <a:r>
              <a:rPr lang="en-US" dirty="0"/>
              <a:t>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77B1D4-B416-7440-9648-B9585F569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4286" y="2330366"/>
            <a:ext cx="31115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2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124F9-DF0E-F44A-BA49-3641C4499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8162" y="207963"/>
            <a:ext cx="10515600" cy="1325563"/>
          </a:xfrm>
        </p:spPr>
        <p:txBody>
          <a:bodyPr/>
          <a:lstStyle/>
          <a:p>
            <a:r>
              <a:rPr lang="en-US" dirty="0"/>
              <a:t>Example: Gas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796A96-0FE3-FD42-AEC0-E177E0A8A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159000"/>
            <a:ext cx="9829800" cy="1282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1867154-E024-6E41-832E-48503B88080F}"/>
              </a:ext>
            </a:extLst>
          </p:cNvPr>
          <p:cNvSpPr/>
          <p:nvPr/>
        </p:nvSpPr>
        <p:spPr>
          <a:xfrm>
            <a:off x="838200" y="1204893"/>
            <a:ext cx="6096000" cy="95410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/>
              <a:t>Execute </a:t>
            </a:r>
            <a:r>
              <a:rPr lang="en-US" sz="2800" dirty="0" err="1"/>
              <a:t>CVD_func</a:t>
            </a:r>
            <a:r>
              <a:rPr lang="en-US" sz="2800" dirty="0"/>
              <a:t>()</a:t>
            </a:r>
            <a:br>
              <a:rPr lang="en-US" sz="2800" dirty="0"/>
            </a:br>
            <a:r>
              <a:rPr lang="en-US" sz="2800" dirty="0"/>
              <a:t>Constant Volume Depletion Experiment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6CB099-3FFC-2345-BC61-53B8143B4976}"/>
              </a:ext>
            </a:extLst>
          </p:cNvPr>
          <p:cNvSpPr txBox="1"/>
          <p:nvPr/>
        </p:nvSpPr>
        <p:spPr>
          <a:xfrm>
            <a:off x="380849" y="3496078"/>
            <a:ext cx="7010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 can be at the top of the code or  just above the function Statement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15EBD4-A58F-F04A-9ED9-C6AB254C2D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562" y="3843590"/>
            <a:ext cx="99822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09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F18F-BB78-7742-A700-FED08F007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8F6484-35BA-E943-B642-0DA44C41939A}"/>
              </a:ext>
            </a:extLst>
          </p:cNvPr>
          <p:cNvSpPr txBox="1"/>
          <p:nvPr/>
        </p:nvSpPr>
        <p:spPr>
          <a:xfrm>
            <a:off x="838200" y="1949115"/>
            <a:ext cx="1103696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I have developed a PVT Simulator; which can be used if a Commercial Simulator is not available to the User.</a:t>
            </a:r>
          </a:p>
          <a:p>
            <a:endParaRPr lang="en-US" sz="2800" dirty="0"/>
          </a:p>
          <a:p>
            <a:r>
              <a:rPr lang="en-US" sz="2800" dirty="0"/>
              <a:t>The </a:t>
            </a:r>
            <a:r>
              <a:rPr lang="en-US" sz="2800" dirty="0" err="1"/>
              <a:t>Programme</a:t>
            </a:r>
            <a:r>
              <a:rPr lang="en-US" sz="2800" dirty="0"/>
              <a:t> has been written in Python and is very straight forward to use and produces Output which after </a:t>
            </a:r>
            <a:r>
              <a:rPr lang="en-US" sz="2800" u="sng" dirty="0"/>
              <a:t>minor editing </a:t>
            </a:r>
            <a:r>
              <a:rPr lang="en-US" sz="2800" dirty="0"/>
              <a:t>can be used with the  Eclipse Simulator.</a:t>
            </a:r>
          </a:p>
          <a:p>
            <a:endParaRPr lang="en-US" sz="2800" dirty="0"/>
          </a:p>
          <a:p>
            <a:r>
              <a:rPr lang="en-US" sz="2800" dirty="0"/>
              <a:t>The results have been compared to Commercial PVT package and fall within the Error Margin (prior to any Tuning)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407059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7A8FD61-2984-1643-A235-4B3B1901F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0" y="2286000"/>
            <a:ext cx="5905500" cy="42291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10B83AF4-ED03-674D-816D-63FC7076E966}"/>
              </a:ext>
            </a:extLst>
          </p:cNvPr>
          <p:cNvSpPr/>
          <p:nvPr/>
        </p:nvSpPr>
        <p:spPr>
          <a:xfrm>
            <a:off x="1028700" y="543997"/>
            <a:ext cx="8186738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/>
              <a:t>Constant Volume Depletion: </a:t>
            </a:r>
          </a:p>
          <a:p>
            <a:r>
              <a:rPr lang="en-US" sz="2400" dirty="0"/>
              <a:t>Sample Output (text)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D0E438-CD3E-A747-84BA-B2AD9C5FDFB7}"/>
              </a:ext>
            </a:extLst>
          </p:cNvPr>
          <p:cNvSpPr txBox="1"/>
          <p:nvPr/>
        </p:nvSpPr>
        <p:spPr>
          <a:xfrm>
            <a:off x="1028700" y="1916668"/>
            <a:ext cx="4415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Liquid and </a:t>
            </a:r>
            <a:r>
              <a:rPr lang="en-US" dirty="0" err="1"/>
              <a:t>Vapour</a:t>
            </a:r>
            <a:r>
              <a:rPr lang="en-US" dirty="0"/>
              <a:t> Composition at each stage</a:t>
            </a:r>
          </a:p>
        </p:txBody>
      </p:sp>
    </p:spTree>
    <p:extLst>
      <p:ext uri="{BB962C8B-B14F-4D97-AF65-F5344CB8AC3E}">
        <p14:creationId xmlns:p14="http://schemas.microsoft.com/office/powerpoint/2010/main" val="29441083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A361-31BC-E942-B813-3E51AF319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Constant Volume Depletion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32F439-6027-784B-B992-AFCDD5147930}"/>
              </a:ext>
            </a:extLst>
          </p:cNvPr>
          <p:cNvSpPr/>
          <p:nvPr/>
        </p:nvSpPr>
        <p:spPr>
          <a:xfrm>
            <a:off x="838200" y="1690688"/>
            <a:ext cx="65746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Bo,Rs,Visco</a:t>
            </a:r>
            <a:r>
              <a:rPr lang="en-US" dirty="0"/>
              <a:t>, L1, </a:t>
            </a:r>
            <a:r>
              <a:rPr lang="en-US" dirty="0" err="1"/>
              <a:t>Bg,viscg</a:t>
            </a:r>
            <a:r>
              <a:rPr lang="en-US" dirty="0"/>
              <a:t>, </a:t>
            </a:r>
            <a:r>
              <a:rPr lang="en-US" dirty="0" err="1"/>
              <a:t>P_Gas</a:t>
            </a:r>
            <a:r>
              <a:rPr lang="en-US" dirty="0"/>
              <a:t>= Gas_Cond_func1(P_CVD, </a:t>
            </a:r>
            <a:r>
              <a:rPr lang="en-US" dirty="0" err="1"/>
              <a:t>T_res</a:t>
            </a:r>
            <a:r>
              <a:rPr lang="en-US" dirty="0"/>
              <a:t>, z):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08B0B-047E-7A4F-9707-8AC3FBA8D943}"/>
              </a:ext>
            </a:extLst>
          </p:cNvPr>
          <p:cNvSpPr txBox="1"/>
          <p:nvPr/>
        </p:nvSpPr>
        <p:spPr>
          <a:xfrm>
            <a:off x="838200" y="2386013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Input:  CVD Pressures descending order (psia), Reservoir Temp(Degree F), composition</a:t>
            </a:r>
          </a:p>
          <a:p>
            <a:r>
              <a:rPr lang="en-US" dirty="0"/>
              <a:t>Output: CVD Observations: Oil Saturation and Moles Recovered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0292800-6AE0-3F4B-9B34-F27292231D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32344"/>
            <a:ext cx="5016500" cy="3530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537708D-07FC-4546-9E09-FB895CD45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055" y="3016251"/>
            <a:ext cx="4940300" cy="3530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EFD20A-3921-074B-BAD1-C8C13EE6EC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10415" y="4853405"/>
            <a:ext cx="593985" cy="2840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33B1A9A-3D8C-0843-85D0-A454BFFA23A9}"/>
              </a:ext>
            </a:extLst>
          </p:cNvPr>
          <p:cNvSpPr txBox="1"/>
          <p:nvPr/>
        </p:nvSpPr>
        <p:spPr>
          <a:xfrm>
            <a:off x="10539663" y="4860756"/>
            <a:ext cx="108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Observed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5A769D-6733-0647-8BCF-01270A20E7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4217" y="5272959"/>
            <a:ext cx="431800" cy="2794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3C68D36-2505-2A44-B5D2-058C4CB6643B}"/>
              </a:ext>
            </a:extLst>
          </p:cNvPr>
          <p:cNvSpPr txBox="1"/>
          <p:nvPr/>
        </p:nvSpPr>
        <p:spPr>
          <a:xfrm>
            <a:off x="10539663" y="5272959"/>
            <a:ext cx="1122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Simulated</a:t>
            </a:r>
          </a:p>
        </p:txBody>
      </p:sp>
    </p:spTree>
    <p:extLst>
      <p:ext uri="{BB962C8B-B14F-4D97-AF65-F5344CB8AC3E}">
        <p14:creationId xmlns:p14="http://schemas.microsoft.com/office/powerpoint/2010/main" val="97506495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23FDD-B3E0-B844-A38E-A51D2CD47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/>
              <a:t>Example: Gas</a:t>
            </a:r>
            <a:br>
              <a:rPr lang="en-US" dirty="0"/>
            </a:br>
            <a:r>
              <a:rPr lang="en-US" sz="2400" dirty="0"/>
              <a:t>Execute Gas_Cond_func1()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601AD0-0ED6-8B4C-A3CD-E43666EC9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1433513"/>
            <a:ext cx="10083800" cy="2108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065FB1-E9B4-B942-871E-CF9029840E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200" y="3937000"/>
            <a:ext cx="9791700" cy="2921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8566A06-8D81-624C-A394-25078329A070}"/>
              </a:ext>
            </a:extLst>
          </p:cNvPr>
          <p:cNvSpPr txBox="1"/>
          <p:nvPr/>
        </p:nvSpPr>
        <p:spPr>
          <a:xfrm>
            <a:off x="9829800" y="259376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48589-635A-C84B-9697-E6EF393BEC06}"/>
              </a:ext>
            </a:extLst>
          </p:cNvPr>
          <p:cNvSpPr txBox="1"/>
          <p:nvPr/>
        </p:nvSpPr>
        <p:spPr>
          <a:xfrm>
            <a:off x="8643938" y="6086475"/>
            <a:ext cx="109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Execution</a:t>
            </a:r>
          </a:p>
        </p:txBody>
      </p:sp>
    </p:spTree>
    <p:extLst>
      <p:ext uri="{BB962C8B-B14F-4D97-AF65-F5344CB8AC3E}">
        <p14:creationId xmlns:p14="http://schemas.microsoft.com/office/powerpoint/2010/main" val="354137675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A361-31BC-E942-B813-3E51AF319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8434388" cy="520700"/>
          </a:xfrm>
        </p:spPr>
        <p:txBody>
          <a:bodyPr>
            <a:normAutofit fontScale="90000"/>
          </a:bodyPr>
          <a:lstStyle/>
          <a:p>
            <a:r>
              <a:rPr lang="en-US" dirty="0"/>
              <a:t>Gas Condensate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32F439-6027-784B-B992-AFCDD5147930}"/>
              </a:ext>
            </a:extLst>
          </p:cNvPr>
          <p:cNvSpPr/>
          <p:nvPr/>
        </p:nvSpPr>
        <p:spPr>
          <a:xfrm>
            <a:off x="838200" y="1081921"/>
            <a:ext cx="63887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Bo,Rs,Visco</a:t>
            </a:r>
            <a:r>
              <a:rPr lang="en-US" dirty="0"/>
              <a:t>, L1, </a:t>
            </a:r>
            <a:r>
              <a:rPr lang="en-US" dirty="0" err="1"/>
              <a:t>Bg,viscg</a:t>
            </a:r>
            <a:r>
              <a:rPr lang="en-US" dirty="0"/>
              <a:t>, </a:t>
            </a:r>
            <a:r>
              <a:rPr lang="en-US" dirty="0" err="1"/>
              <a:t>P_Gas</a:t>
            </a:r>
            <a:r>
              <a:rPr lang="en-US" dirty="0"/>
              <a:t>= Gas_Cond_func1(P_CVD, </a:t>
            </a:r>
            <a:r>
              <a:rPr lang="en-US" dirty="0" err="1"/>
              <a:t>T_res</a:t>
            </a:r>
            <a:r>
              <a:rPr lang="en-US" dirty="0"/>
              <a:t>, z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08B0B-047E-7A4F-9707-8AC3FBA8D943}"/>
              </a:ext>
            </a:extLst>
          </p:cNvPr>
          <p:cNvSpPr txBox="1"/>
          <p:nvPr/>
        </p:nvSpPr>
        <p:spPr>
          <a:xfrm>
            <a:off x="838200" y="1494124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Input:  CVD Pressures descending order (psia), Reservoir Temp(Degree F), composition</a:t>
            </a:r>
          </a:p>
          <a:p>
            <a:r>
              <a:rPr lang="en-US" dirty="0"/>
              <a:t>Output: PVTG Table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FEFD9E-5AA3-9644-BFCC-E784BB38B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487" y="2549525"/>
            <a:ext cx="5016500" cy="3530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067BD3-3880-FD44-A6A9-DEBC9A55CB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038" y="2549525"/>
            <a:ext cx="4902200" cy="3530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067841E-430B-8D4B-9EC0-88DC63915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53278" y="5884975"/>
            <a:ext cx="593985" cy="28408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C77EE8-5444-C745-A44B-7B74A7CDFF33}"/>
              </a:ext>
            </a:extLst>
          </p:cNvPr>
          <p:cNvSpPr txBox="1"/>
          <p:nvPr/>
        </p:nvSpPr>
        <p:spPr>
          <a:xfrm>
            <a:off x="10582526" y="5892326"/>
            <a:ext cx="108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Observed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28A78FF-1552-0445-8ACD-F0F4F3B991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7080" y="6304529"/>
            <a:ext cx="431800" cy="279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58C815B-E843-F544-A2CA-14753BE00835}"/>
              </a:ext>
            </a:extLst>
          </p:cNvPr>
          <p:cNvSpPr txBox="1"/>
          <p:nvPr/>
        </p:nvSpPr>
        <p:spPr>
          <a:xfrm>
            <a:off x="10582526" y="6304529"/>
            <a:ext cx="1122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Simulated</a:t>
            </a:r>
          </a:p>
        </p:txBody>
      </p:sp>
    </p:spTree>
    <p:extLst>
      <p:ext uri="{BB962C8B-B14F-4D97-AF65-F5344CB8AC3E}">
        <p14:creationId xmlns:p14="http://schemas.microsoft.com/office/powerpoint/2010/main" val="19710428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FA361-31BC-E942-B813-3E51AF3196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8434388" cy="520700"/>
          </a:xfrm>
        </p:spPr>
        <p:txBody>
          <a:bodyPr>
            <a:normAutofit fontScale="90000"/>
          </a:bodyPr>
          <a:lstStyle/>
          <a:p>
            <a:r>
              <a:rPr lang="en-US" dirty="0"/>
              <a:t>Gas Condensate 1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832F439-6027-784B-B992-AFCDD5147930}"/>
              </a:ext>
            </a:extLst>
          </p:cNvPr>
          <p:cNvSpPr/>
          <p:nvPr/>
        </p:nvSpPr>
        <p:spPr>
          <a:xfrm>
            <a:off x="838200" y="1081921"/>
            <a:ext cx="63887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Bo,Rs,Visco</a:t>
            </a:r>
            <a:r>
              <a:rPr lang="en-US" dirty="0"/>
              <a:t>, L1, </a:t>
            </a:r>
            <a:r>
              <a:rPr lang="en-US" dirty="0" err="1"/>
              <a:t>Bg,viscg</a:t>
            </a:r>
            <a:r>
              <a:rPr lang="en-US" dirty="0"/>
              <a:t>, </a:t>
            </a:r>
            <a:r>
              <a:rPr lang="en-US" dirty="0" err="1"/>
              <a:t>P_Gas</a:t>
            </a:r>
            <a:r>
              <a:rPr lang="en-US" dirty="0"/>
              <a:t>= Gas_Cond_func1(P_CVD, </a:t>
            </a:r>
            <a:r>
              <a:rPr lang="en-US" dirty="0" err="1"/>
              <a:t>T_res</a:t>
            </a:r>
            <a:r>
              <a:rPr lang="en-US" dirty="0"/>
              <a:t>, z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808B0B-047E-7A4F-9707-8AC3FBA8D943}"/>
              </a:ext>
            </a:extLst>
          </p:cNvPr>
          <p:cNvSpPr txBox="1"/>
          <p:nvPr/>
        </p:nvSpPr>
        <p:spPr>
          <a:xfrm>
            <a:off x="838200" y="1494124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Input:  CVD Pressures descending order (psia), Reservoir Temp(Degree F), composition</a:t>
            </a:r>
          </a:p>
          <a:p>
            <a:r>
              <a:rPr lang="en-US" dirty="0"/>
              <a:t>Output: PVTG Table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217C54-3258-0545-957A-9854763848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835" y="2328862"/>
            <a:ext cx="4297559" cy="4343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638822-0045-5946-914F-629ABC4782B6}"/>
              </a:ext>
            </a:extLst>
          </p:cNvPr>
          <p:cNvSpPr txBox="1"/>
          <p:nvPr/>
        </p:nvSpPr>
        <p:spPr>
          <a:xfrm>
            <a:off x="5345286" y="2288376"/>
            <a:ext cx="5873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Remember to modify it to comply with Eclipse Requirements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5DD54A-ED38-644F-A024-016B4FB10E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3738" y="3174962"/>
            <a:ext cx="50165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1229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DBFDE7-2927-774D-B7B2-3B2F9E9F01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900" y="1268203"/>
            <a:ext cx="11709400" cy="2092238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9551992F-C8CA-1044-973B-52B2E4A19491}"/>
              </a:ext>
            </a:extLst>
          </p:cNvPr>
          <p:cNvSpPr txBox="1">
            <a:spLocks/>
          </p:cNvSpPr>
          <p:nvPr/>
        </p:nvSpPr>
        <p:spPr>
          <a:xfrm>
            <a:off x="423863" y="279400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u="sng" dirty="0"/>
              <a:t>Example: Gas</a:t>
            </a:r>
            <a:br>
              <a:rPr lang="en-US" dirty="0"/>
            </a:br>
            <a:r>
              <a:rPr lang="en-US" sz="2400" dirty="0"/>
              <a:t>Execute Gas_Cond_func2()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5C9AB9-B803-544D-8177-0D58CF3E6B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0" y="3704553"/>
            <a:ext cx="9218613" cy="31534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3BD17FB-3226-274C-9160-ADDB5F26612A}"/>
              </a:ext>
            </a:extLst>
          </p:cNvPr>
          <p:cNvSpPr txBox="1"/>
          <p:nvPr/>
        </p:nvSpPr>
        <p:spPr>
          <a:xfrm>
            <a:off x="9829800" y="2593766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F7065D-4EEE-6341-8969-84C251CA5C13}"/>
              </a:ext>
            </a:extLst>
          </p:cNvPr>
          <p:cNvSpPr txBox="1"/>
          <p:nvPr/>
        </p:nvSpPr>
        <p:spPr>
          <a:xfrm>
            <a:off x="8643938" y="6086475"/>
            <a:ext cx="10986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Execution</a:t>
            </a:r>
          </a:p>
        </p:txBody>
      </p:sp>
    </p:spTree>
    <p:extLst>
      <p:ext uri="{BB962C8B-B14F-4D97-AF65-F5344CB8AC3E}">
        <p14:creationId xmlns:p14="http://schemas.microsoft.com/office/powerpoint/2010/main" val="213075462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520F3-4AC7-D94A-A55B-92FD1B7A8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Gas Condensate 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3807AF-B63C-6B41-878D-03B1603A74D1}"/>
              </a:ext>
            </a:extLst>
          </p:cNvPr>
          <p:cNvSpPr/>
          <p:nvPr/>
        </p:nvSpPr>
        <p:spPr>
          <a:xfrm>
            <a:off x="976312" y="1690688"/>
            <a:ext cx="86677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(list_P,list_Rs,list_Bo,list_visco,list_P_us,list_Bo_us,list_visco_us)=(</a:t>
            </a:r>
            <a:r>
              <a:rPr lang="en-US" dirty="0" err="1"/>
              <a:t>P_CVD,T_res,z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AD7F10-4BDF-D040-9F76-88C509DB5AD7}"/>
              </a:ext>
            </a:extLst>
          </p:cNvPr>
          <p:cNvSpPr txBox="1"/>
          <p:nvPr/>
        </p:nvSpPr>
        <p:spPr>
          <a:xfrm>
            <a:off x="1071563" y="2471738"/>
            <a:ext cx="91466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  CVD Pressures (psia)  in Descending Order, Reservoir Temperature (Deg. F), Composition</a:t>
            </a:r>
          </a:p>
          <a:p>
            <a:r>
              <a:rPr lang="en-US" dirty="0"/>
              <a:t>Output: PVTO for Condensate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1553947-35BC-CC47-BB18-CFAF28366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18069"/>
            <a:ext cx="4940300" cy="3530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5472F8-4ED3-BD47-8147-9D411E805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016251"/>
            <a:ext cx="50292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1458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520F3-4AC7-D94A-A55B-92FD1B7A8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Gas Condensate 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3807AF-B63C-6B41-878D-03B1603A74D1}"/>
              </a:ext>
            </a:extLst>
          </p:cNvPr>
          <p:cNvSpPr/>
          <p:nvPr/>
        </p:nvSpPr>
        <p:spPr>
          <a:xfrm>
            <a:off x="933449" y="1384698"/>
            <a:ext cx="866775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(list_P,list_Rs,list_Bo,list_visco,list_P_us,list_Bo_us,list_visco_us)=(</a:t>
            </a:r>
            <a:r>
              <a:rPr lang="en-US" dirty="0" err="1"/>
              <a:t>P_CVD,T_res,z</a:t>
            </a:r>
            <a:r>
              <a:rPr lang="en-US" dirty="0"/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AD7F10-4BDF-D040-9F76-88C509DB5AD7}"/>
              </a:ext>
            </a:extLst>
          </p:cNvPr>
          <p:cNvSpPr txBox="1"/>
          <p:nvPr/>
        </p:nvSpPr>
        <p:spPr>
          <a:xfrm>
            <a:off x="979487" y="1965745"/>
            <a:ext cx="91466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  CVD Pressures (psia)  in Descending Order, Reservoir Temperature (Deg. F), Composition</a:t>
            </a:r>
          </a:p>
          <a:p>
            <a:r>
              <a:rPr lang="en-US" dirty="0"/>
              <a:t>Output: PVTO for Condensate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679CC9-F9C0-2648-A031-CCE27BBB4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624" y="2612076"/>
            <a:ext cx="3621089" cy="42582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8A8544-E031-C141-908E-FE3D2BEA6D3B}"/>
              </a:ext>
            </a:extLst>
          </p:cNvPr>
          <p:cNvSpPr txBox="1"/>
          <p:nvPr/>
        </p:nvSpPr>
        <p:spPr>
          <a:xfrm rot="16385189">
            <a:off x="-1388540" y="4322448"/>
            <a:ext cx="40567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Remember to comply it to Eclipse Format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DE6176-3A45-8349-BE90-CF510AA33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4849" y="3529787"/>
            <a:ext cx="4940300" cy="353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85733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BD394-6FA2-9749-B5A3-744FD29DE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 as of Nov 2020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2C3090-2A1A-064B-9E1F-712C79E78430}"/>
              </a:ext>
            </a:extLst>
          </p:cNvPr>
          <p:cNvSpPr txBox="1"/>
          <p:nvPr/>
        </p:nvSpPr>
        <p:spPr>
          <a:xfrm>
            <a:off x="1034716" y="1973179"/>
            <a:ext cx="1045544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Upcoming Versions: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/>
              <a:t>Include Corresponding States Model (PEDERSEN) for Viscosity Calculation (Work In Progress)</a:t>
            </a:r>
          </a:p>
          <a:p>
            <a:pPr marL="342900" indent="-342900">
              <a:buAutoNum type="arabicPeriod"/>
            </a:pPr>
            <a:r>
              <a:rPr lang="en-US" dirty="0"/>
              <a:t>Develop the ability to produce more than one Undersaturated Lines.</a:t>
            </a:r>
          </a:p>
          <a:p>
            <a:pPr marL="342900" indent="-342900">
              <a:buAutoNum type="arabicPeriod"/>
            </a:pPr>
            <a:r>
              <a:rPr lang="en-US" dirty="0"/>
              <a:t>Develop the ability to calculate First Contact Miscibility Pressure (FCMP)</a:t>
            </a:r>
          </a:p>
          <a:p>
            <a:pPr marL="342900" indent="-342900">
              <a:buAutoNum type="arabicPeriod"/>
            </a:pPr>
            <a:r>
              <a:rPr lang="en-US" dirty="0"/>
              <a:t>Develop the ability to calculate Multiple Contact Miscibility Pressures MCMP and Ternary Diagrams</a:t>
            </a:r>
          </a:p>
          <a:p>
            <a:pPr marL="342900" indent="-342900">
              <a:buAutoNum type="arabicPeriod"/>
            </a:pPr>
            <a:r>
              <a:rPr lang="en-US" dirty="0"/>
              <a:t>Develop the ability to carry out REGRESSION on Pc and Tc of the Heaviest Fraction to match the Experimental Data</a:t>
            </a:r>
          </a:p>
          <a:p>
            <a:pPr marL="342900" indent="-342900">
              <a:buAutoNum type="arabicPeriod"/>
            </a:pPr>
            <a:endParaRPr lang="en-US" dirty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8239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4CD3A-5C6F-6646-BCF1-600FAC27E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8262938" cy="649288"/>
          </a:xfrm>
        </p:spPr>
        <p:txBody>
          <a:bodyPr>
            <a:normAutofit fontScale="90000"/>
          </a:bodyPr>
          <a:lstStyle/>
          <a:p>
            <a:r>
              <a:rPr lang="en-US" dirty="0"/>
              <a:t>What’s New ? (November 2020)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4B7E58-5874-8249-BD60-40DE85288525}"/>
              </a:ext>
            </a:extLst>
          </p:cNvPr>
          <p:cNvSpPr txBox="1"/>
          <p:nvPr/>
        </p:nvSpPr>
        <p:spPr>
          <a:xfrm>
            <a:off x="1042986" y="1294135"/>
            <a:ext cx="83010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Oils</a:t>
            </a:r>
          </a:p>
          <a:p>
            <a:r>
              <a:rPr lang="en-US" dirty="0"/>
              <a:t>1. Simulate Differential Liberation Experiments (</a:t>
            </a:r>
            <a:r>
              <a:rPr lang="en-US" dirty="0" err="1"/>
              <a:t>DL_func</a:t>
            </a:r>
            <a:r>
              <a:rPr lang="en-US" dirty="0"/>
              <a:t>) and compare to Observations</a:t>
            </a:r>
          </a:p>
          <a:p>
            <a:r>
              <a:rPr lang="en-US" dirty="0"/>
              <a:t>2. Produce Black Oil Tables PVTO and PVDG based on Differential Liberation (blackoil3_func)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69C348-A1E7-0847-809C-04AD36623D9F}"/>
              </a:ext>
            </a:extLst>
          </p:cNvPr>
          <p:cNvSpPr txBox="1"/>
          <p:nvPr/>
        </p:nvSpPr>
        <p:spPr>
          <a:xfrm>
            <a:off x="1042986" y="2676227"/>
            <a:ext cx="83010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Gas Condensates</a:t>
            </a:r>
          </a:p>
          <a:p>
            <a:r>
              <a:rPr lang="en-US" dirty="0"/>
              <a:t>1. Simulate Constant Volume Depletion (</a:t>
            </a:r>
            <a:r>
              <a:rPr lang="en-US" dirty="0" err="1"/>
              <a:t>CVD_func</a:t>
            </a:r>
            <a:r>
              <a:rPr lang="en-US" dirty="0"/>
              <a:t>) and compare to Observations</a:t>
            </a:r>
          </a:p>
          <a:p>
            <a:r>
              <a:rPr lang="en-US" dirty="0"/>
              <a:t>2. Produce Black Oil Tables PVTG (Gas_Cond_func1) and PVTO  (Gas_Cond_func2)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1D4869-2537-8448-ADA4-7426243A2D93}"/>
              </a:ext>
            </a:extLst>
          </p:cNvPr>
          <p:cNvSpPr txBox="1"/>
          <p:nvPr/>
        </p:nvSpPr>
        <p:spPr>
          <a:xfrm>
            <a:off x="1042986" y="3957637"/>
            <a:ext cx="11846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Separators</a:t>
            </a: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2E8363-99BE-BC42-A4DB-5CAAD2080484}"/>
              </a:ext>
            </a:extLst>
          </p:cNvPr>
          <p:cNvSpPr txBox="1"/>
          <p:nvPr/>
        </p:nvSpPr>
        <p:spPr>
          <a:xfrm>
            <a:off x="1185859" y="4280803"/>
            <a:ext cx="96822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Separator Function has been added, where one can simulate as many stages as necessary (</a:t>
            </a:r>
            <a:r>
              <a:rPr lang="en-US" dirty="0" err="1"/>
              <a:t>Sep_func</a:t>
            </a:r>
            <a:r>
              <a:rPr lang="en-US" dirty="0"/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69DB56-C483-1C4E-9D58-C2E5BD265559}"/>
              </a:ext>
            </a:extLst>
          </p:cNvPr>
          <p:cNvSpPr txBox="1"/>
          <p:nvPr/>
        </p:nvSpPr>
        <p:spPr>
          <a:xfrm>
            <a:off x="1042986" y="4822075"/>
            <a:ext cx="20131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Saturation Pressure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F24B530-85C5-4441-A840-BF4F4DD9DD02}"/>
              </a:ext>
            </a:extLst>
          </p:cNvPr>
          <p:cNvSpPr txBox="1"/>
          <p:nvPr/>
        </p:nvSpPr>
        <p:spPr>
          <a:xfrm>
            <a:off x="1185859" y="5224848"/>
            <a:ext cx="6242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Added a  Function to output Saturation Pressure (</a:t>
            </a:r>
            <a:r>
              <a:rPr lang="en-US" dirty="0" err="1"/>
              <a:t>Sat_Pres_func</a:t>
            </a:r>
            <a:r>
              <a:rPr lang="en-US" dirty="0"/>
              <a:t>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16F4688-20FA-A949-A1C1-960E7315A8AF}"/>
              </a:ext>
            </a:extLst>
          </p:cNvPr>
          <p:cNvSpPr txBox="1"/>
          <p:nvPr/>
        </p:nvSpPr>
        <p:spPr>
          <a:xfrm>
            <a:off x="1042986" y="5790143"/>
            <a:ext cx="3122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err="1"/>
              <a:t>Phase_func</a:t>
            </a:r>
            <a:endParaRPr lang="en-US" u="sng" dirty="0"/>
          </a:p>
          <a:p>
            <a:r>
              <a:rPr lang="en-US" dirty="0"/>
              <a:t>Generates Two Phase Function </a:t>
            </a:r>
          </a:p>
        </p:txBody>
      </p:sp>
    </p:spTree>
    <p:extLst>
      <p:ext uri="{BB962C8B-B14F-4D97-AF65-F5344CB8AC3E}">
        <p14:creationId xmlns:p14="http://schemas.microsoft.com/office/powerpoint/2010/main" val="1656722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83302-4B8F-0C4C-ADF7-4F8D03CF68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362950" cy="663575"/>
          </a:xfrm>
        </p:spPr>
        <p:txBody>
          <a:bodyPr>
            <a:normAutofit fontScale="90000"/>
          </a:bodyPr>
          <a:lstStyle/>
          <a:p>
            <a:r>
              <a:rPr lang="en-US" dirty="0"/>
              <a:t>What’s New ? (November 2020)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9902DE-B804-5846-B5DC-88CB2108FE12}"/>
              </a:ext>
            </a:extLst>
          </p:cNvPr>
          <p:cNvSpPr/>
          <p:nvPr/>
        </p:nvSpPr>
        <p:spPr>
          <a:xfrm>
            <a:off x="1462087" y="2308949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#---------------</a:t>
            </a:r>
          </a:p>
          <a:p>
            <a:r>
              <a:rPr lang="en-US" dirty="0"/>
              <a:t># Tuning</a:t>
            </a:r>
          </a:p>
          <a:p>
            <a:r>
              <a:rPr lang="en-US" dirty="0"/>
              <a:t># Specify highest Fraction</a:t>
            </a:r>
          </a:p>
          <a:p>
            <a:r>
              <a:rPr lang="en-US" dirty="0"/>
              <a:t>#---------------</a:t>
            </a:r>
          </a:p>
          <a:p>
            <a:r>
              <a:rPr lang="en-US" dirty="0"/>
              <a:t>Pc['C10']=Pc['C10']*1.0</a:t>
            </a:r>
          </a:p>
          <a:p>
            <a:r>
              <a:rPr lang="en-US" dirty="0"/>
              <a:t>Tc['C10']=Tc['C10']*1.0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181A374-A9E6-FE46-B3A2-4D4D15898512}"/>
              </a:ext>
            </a:extLst>
          </p:cNvPr>
          <p:cNvSpPr txBox="1"/>
          <p:nvPr/>
        </p:nvSpPr>
        <p:spPr>
          <a:xfrm>
            <a:off x="1643063" y="1528763"/>
            <a:ext cx="8755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Facility to modify Pc and Tc of highest fraction (or any other component) to Tune the results.</a:t>
            </a:r>
          </a:p>
        </p:txBody>
      </p:sp>
    </p:spTree>
    <p:extLst>
      <p:ext uri="{BB962C8B-B14F-4D97-AF65-F5344CB8AC3E}">
        <p14:creationId xmlns:p14="http://schemas.microsoft.com/office/powerpoint/2010/main" val="1113930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6AD33-7923-F045-BB56-C772D9711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u="sng" dirty="0"/>
              <a:t>Technical Background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91D78C-92FA-FD46-8ACE-0A32038AEB79}"/>
              </a:ext>
            </a:extLst>
          </p:cNvPr>
          <p:cNvSpPr txBox="1"/>
          <p:nvPr/>
        </p:nvSpPr>
        <p:spPr>
          <a:xfrm>
            <a:off x="457201" y="1828801"/>
            <a:ext cx="1063591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/>
              <a:t>Uses Peng Robinson (2-Parameter) Equation of State and Flash Equation to determine, the Liquid and </a:t>
            </a:r>
            <a:r>
              <a:rPr lang="en-US" sz="2800" dirty="0" err="1"/>
              <a:t>Vapour</a:t>
            </a:r>
            <a:r>
              <a:rPr lang="en-US" sz="2800" dirty="0"/>
              <a:t> Mole Fractions and Compositions and Volumes</a:t>
            </a:r>
          </a:p>
          <a:p>
            <a:pPr marL="342900" indent="-342900">
              <a:buAutoNum type="arabicPeriod"/>
            </a:pPr>
            <a:endParaRPr lang="en-US" sz="2800" dirty="0"/>
          </a:p>
          <a:p>
            <a:pPr marL="342900" indent="-342900">
              <a:buAutoNum type="arabicPeriod"/>
            </a:pPr>
            <a:r>
              <a:rPr lang="en-US" sz="2800" dirty="0"/>
              <a:t>Uses </a:t>
            </a:r>
            <a:r>
              <a:rPr lang="en-US" sz="2800" dirty="0" err="1"/>
              <a:t>Lohrenz</a:t>
            </a:r>
            <a:r>
              <a:rPr lang="en-US" sz="2800" dirty="0"/>
              <a:t> Bray Clark to determine Viscosity </a:t>
            </a:r>
            <a:r>
              <a:rPr lang="en-US" sz="2800" i="1" dirty="0"/>
              <a:t>(Does not </a:t>
            </a:r>
            <a:r>
              <a:rPr lang="en-US" sz="2800" i="1" dirty="0" err="1"/>
              <a:t>Psudoize</a:t>
            </a:r>
            <a:r>
              <a:rPr lang="en-US" sz="2800" i="1" dirty="0"/>
              <a:t> C7+)</a:t>
            </a:r>
          </a:p>
          <a:p>
            <a:pPr marL="342900" indent="-342900">
              <a:buAutoNum type="arabicPeriod"/>
            </a:pPr>
            <a:endParaRPr lang="en-US" sz="2800" i="1" dirty="0"/>
          </a:p>
          <a:p>
            <a:pPr marL="342900" indent="-342900">
              <a:buAutoNum type="arabicPeriod"/>
            </a:pPr>
            <a:r>
              <a:rPr lang="en-US" sz="2800" dirty="0"/>
              <a:t>The Simulator is written in Python and can be executed on </a:t>
            </a:r>
            <a:r>
              <a:rPr lang="en-US" sz="2800" dirty="0" err="1"/>
              <a:t>Jupyter</a:t>
            </a:r>
            <a:r>
              <a:rPr lang="en-US" sz="2800" dirty="0"/>
              <a:t> Notebook OR in batch mode using the Python Command</a:t>
            </a:r>
          </a:p>
        </p:txBody>
      </p:sp>
    </p:spTree>
    <p:extLst>
      <p:ext uri="{BB962C8B-B14F-4D97-AF65-F5344CB8AC3E}">
        <p14:creationId xmlns:p14="http://schemas.microsoft.com/office/powerpoint/2010/main" val="3669149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B25E7C-4001-2242-A41C-2C3EA9495491}"/>
              </a:ext>
            </a:extLst>
          </p:cNvPr>
          <p:cNvSpPr txBox="1"/>
          <p:nvPr/>
        </p:nvSpPr>
        <p:spPr>
          <a:xfrm>
            <a:off x="902368" y="348915"/>
            <a:ext cx="8807116" cy="6617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u="sng" dirty="0"/>
              <a:t>Features:</a:t>
            </a:r>
          </a:p>
          <a:p>
            <a:pPr marL="342900" indent="-342900">
              <a:buAutoNum type="arabicPeriod"/>
            </a:pPr>
            <a:r>
              <a:rPr lang="en-US" sz="2000" dirty="0"/>
              <a:t>Input:</a:t>
            </a:r>
          </a:p>
          <a:p>
            <a:r>
              <a:rPr lang="en-US" sz="2000" dirty="0"/>
              <a:t>	 </a:t>
            </a:r>
            <a:r>
              <a:rPr lang="en-US" sz="2000" dirty="0" err="1"/>
              <a:t>i</a:t>
            </a:r>
            <a:r>
              <a:rPr lang="en-US" sz="2000" dirty="0"/>
              <a:t>) Composition of the Reservoir Fluid in Mole Fraction (Up to C16)</a:t>
            </a:r>
          </a:p>
          <a:p>
            <a:r>
              <a:rPr lang="en-US" sz="2000" dirty="0"/>
              <a:t>	ii) Reservoir Temperature (Degree F)</a:t>
            </a:r>
          </a:p>
          <a:p>
            <a:r>
              <a:rPr lang="en-US" sz="2000" dirty="0"/>
              <a:t>	iii) List of Pressures for which Experiment needs to be conducted</a:t>
            </a:r>
          </a:p>
          <a:p>
            <a:r>
              <a:rPr lang="en-US" sz="2000" dirty="0"/>
              <a:t>	iv) Separator Pressure and Temperature ( Two Stages are allowed)</a:t>
            </a:r>
          </a:p>
          <a:p>
            <a:r>
              <a:rPr lang="en-US" sz="2000" dirty="0"/>
              <a:t>2. Output: </a:t>
            </a:r>
          </a:p>
          <a:p>
            <a:r>
              <a:rPr lang="en-US" sz="2000" dirty="0"/>
              <a:t>	</a:t>
            </a:r>
            <a:r>
              <a:rPr lang="en-US" sz="2000" u="sng" dirty="0"/>
              <a:t>Oil: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Rs</a:t>
            </a:r>
            <a:r>
              <a:rPr lang="en-US" sz="2000" dirty="0"/>
              <a:t>, Bo, viscosity vs Pressure for Oil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Bg</a:t>
            </a:r>
            <a:r>
              <a:rPr lang="en-US" sz="2000" dirty="0"/>
              <a:t>, viscosity vs Pressure for Gas </a:t>
            </a:r>
          </a:p>
          <a:p>
            <a:r>
              <a:rPr lang="en-US" sz="2000" dirty="0"/>
              <a:t>	PVTO and PVDG Tables (in Excel Format)</a:t>
            </a:r>
          </a:p>
          <a:p>
            <a:r>
              <a:rPr lang="en-US" sz="2000" dirty="0"/>
              <a:t>	Composition of Oil and Gas at Separator (and all intermediate stages)</a:t>
            </a:r>
          </a:p>
          <a:p>
            <a:r>
              <a:rPr lang="en-US" sz="2000" dirty="0"/>
              <a:t>	</a:t>
            </a:r>
          </a:p>
          <a:p>
            <a:r>
              <a:rPr lang="en-US" sz="2000" dirty="0"/>
              <a:t>	</a:t>
            </a:r>
            <a:r>
              <a:rPr lang="en-US" sz="2000" u="sng" dirty="0"/>
              <a:t>Gas Condensates: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Rv</a:t>
            </a:r>
            <a:r>
              <a:rPr lang="en-US" sz="2000" dirty="0"/>
              <a:t>, </a:t>
            </a:r>
            <a:r>
              <a:rPr lang="en-US" sz="2000" dirty="0" err="1"/>
              <a:t>Bg</a:t>
            </a:r>
            <a:r>
              <a:rPr lang="en-US" sz="2000" dirty="0"/>
              <a:t>, Viscosity vs Pressure for Gas</a:t>
            </a:r>
          </a:p>
          <a:p>
            <a:r>
              <a:rPr lang="en-US" sz="2000" dirty="0"/>
              <a:t>	</a:t>
            </a:r>
            <a:r>
              <a:rPr lang="en-US" sz="2000" dirty="0" err="1"/>
              <a:t>Rs</a:t>
            </a:r>
            <a:r>
              <a:rPr lang="en-US" sz="2000" dirty="0"/>
              <a:t>, Bo, Viscosity vs Pressure (Saturated Only)</a:t>
            </a:r>
          </a:p>
          <a:p>
            <a:r>
              <a:rPr lang="en-US" sz="2000" dirty="0"/>
              <a:t>	PVTG and PVTO (Saturated values only) (in Excel Format)</a:t>
            </a:r>
          </a:p>
          <a:p>
            <a:r>
              <a:rPr lang="en-US" sz="2000" dirty="0"/>
              <a:t>	Composition of Oil and Gas at Separator (and all intermediate stages)</a:t>
            </a:r>
          </a:p>
          <a:p>
            <a:endParaRPr lang="en-US" sz="2000" dirty="0"/>
          </a:p>
          <a:p>
            <a:r>
              <a:rPr lang="en-US" sz="2000" dirty="0"/>
              <a:t>3. All Plots can be viewed in </a:t>
            </a:r>
            <a:r>
              <a:rPr lang="en-US" sz="2000" dirty="0" err="1"/>
              <a:t>Jupyter</a:t>
            </a:r>
            <a:r>
              <a:rPr lang="en-US" sz="2000" dirty="0"/>
              <a:t> Notebook</a:t>
            </a:r>
          </a:p>
        </p:txBody>
      </p:sp>
    </p:spTree>
    <p:extLst>
      <p:ext uri="{BB962C8B-B14F-4D97-AF65-F5344CB8AC3E}">
        <p14:creationId xmlns:p14="http://schemas.microsoft.com/office/powerpoint/2010/main" val="4533138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D4F12-4309-C64B-9643-DC5C8F25B8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Functions</a:t>
            </a:r>
          </a:p>
        </p:txBody>
      </p:sp>
    </p:spTree>
    <p:extLst>
      <p:ext uri="{BB962C8B-B14F-4D97-AF65-F5344CB8AC3E}">
        <p14:creationId xmlns:p14="http://schemas.microsoft.com/office/powerpoint/2010/main" val="4225173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3B13A-8D58-7B48-8CDE-2855CBCE9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390" y="342781"/>
            <a:ext cx="10515600" cy="947027"/>
          </a:xfrm>
        </p:spPr>
        <p:txBody>
          <a:bodyPr/>
          <a:lstStyle/>
          <a:p>
            <a:r>
              <a:rPr lang="en-US" dirty="0"/>
              <a:t>Workflow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FF3D53-36A7-914D-8D0A-C7EC3F4522ED}"/>
              </a:ext>
            </a:extLst>
          </p:cNvPr>
          <p:cNvSpPr/>
          <p:nvPr/>
        </p:nvSpPr>
        <p:spPr>
          <a:xfrm>
            <a:off x="350068" y="1586136"/>
            <a:ext cx="50488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x,y,L,V,zeta_l,zeta_v</a:t>
            </a:r>
            <a:r>
              <a:rPr lang="en-US" dirty="0"/>
              <a:t>, </a:t>
            </a:r>
            <a:r>
              <a:rPr lang="en-US" dirty="0" err="1"/>
              <a:t>liq_v</a:t>
            </a:r>
            <a:r>
              <a:rPr lang="en-US" dirty="0"/>
              <a:t>, </a:t>
            </a:r>
            <a:r>
              <a:rPr lang="en-US" dirty="0" err="1"/>
              <a:t>vap_v</a:t>
            </a:r>
            <a:r>
              <a:rPr lang="en-US" dirty="0"/>
              <a:t>=workflow(P, T_F, z)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87B425-AFB6-8747-B917-014E01E98662}"/>
              </a:ext>
            </a:extLst>
          </p:cNvPr>
          <p:cNvSpPr txBox="1"/>
          <p:nvPr/>
        </p:nvSpPr>
        <p:spPr>
          <a:xfrm>
            <a:off x="433134" y="2188175"/>
            <a:ext cx="1121343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Input: 		Pressure (psia), Temperature(Deg. F), Composition (mole fraction)</a:t>
            </a:r>
          </a:p>
          <a:p>
            <a:r>
              <a:rPr lang="en-US" dirty="0"/>
              <a:t>Output: 		liquid composition, </a:t>
            </a:r>
            <a:r>
              <a:rPr lang="en-US" dirty="0" err="1"/>
              <a:t>vapour</a:t>
            </a:r>
            <a:r>
              <a:rPr lang="en-US" dirty="0"/>
              <a:t> composition, </a:t>
            </a:r>
          </a:p>
          <a:p>
            <a:r>
              <a:rPr lang="en-US" dirty="0"/>
              <a:t>		liquid mole fraction, </a:t>
            </a:r>
            <a:r>
              <a:rPr lang="en-US" dirty="0" err="1"/>
              <a:t>vapour</a:t>
            </a:r>
            <a:r>
              <a:rPr lang="en-US" dirty="0"/>
              <a:t> mole fraction, </a:t>
            </a:r>
          </a:p>
          <a:p>
            <a:r>
              <a:rPr lang="en-US" dirty="0"/>
              <a:t>		Z-factor Liquid,  Z-Factor </a:t>
            </a:r>
            <a:r>
              <a:rPr lang="en-US" dirty="0" err="1"/>
              <a:t>Vapour</a:t>
            </a:r>
            <a:r>
              <a:rPr lang="en-US" dirty="0"/>
              <a:t>, </a:t>
            </a:r>
          </a:p>
          <a:p>
            <a:r>
              <a:rPr lang="en-US" dirty="0"/>
              <a:t>		liquid volume (ft3), </a:t>
            </a:r>
            <a:r>
              <a:rPr lang="en-US" dirty="0" err="1"/>
              <a:t>vapour</a:t>
            </a:r>
            <a:r>
              <a:rPr lang="en-US" dirty="0"/>
              <a:t> volume (ft3)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535053B-5086-C249-9634-007B10C1F93E}"/>
              </a:ext>
            </a:extLst>
          </p:cNvPr>
          <p:cNvSpPr/>
          <p:nvPr/>
        </p:nvSpPr>
        <p:spPr>
          <a:xfrm>
            <a:off x="308500" y="3585170"/>
            <a:ext cx="19928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check_sum_func</a:t>
            </a:r>
            <a:r>
              <a:rPr lang="en-US" dirty="0"/>
              <a:t>(z)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087353-00CE-0D4D-8EA6-1161CFAF67CA}"/>
              </a:ext>
            </a:extLst>
          </p:cNvPr>
          <p:cNvSpPr txBox="1"/>
          <p:nvPr/>
        </p:nvSpPr>
        <p:spPr>
          <a:xfrm>
            <a:off x="733926" y="3982162"/>
            <a:ext cx="7558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function checks if the sum of the input composition =1.0 (within tolerance)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3B7943-AAE4-9F4C-91BA-89E155047DF0}"/>
              </a:ext>
            </a:extLst>
          </p:cNvPr>
          <p:cNvSpPr txBox="1"/>
          <p:nvPr/>
        </p:nvSpPr>
        <p:spPr>
          <a:xfrm>
            <a:off x="350068" y="4611869"/>
            <a:ext cx="4615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Sat_Pres</a:t>
            </a:r>
            <a:r>
              <a:rPr lang="en-US" dirty="0"/>
              <a:t>=</a:t>
            </a:r>
            <a:r>
              <a:rPr lang="en-US" dirty="0" err="1"/>
              <a:t>Sat_Pres_func</a:t>
            </a:r>
            <a:r>
              <a:rPr lang="en-US" dirty="0"/>
              <a:t> (</a:t>
            </a:r>
            <a:r>
              <a:rPr lang="en-US" dirty="0" err="1"/>
              <a:t>P_Max</a:t>
            </a:r>
            <a:r>
              <a:rPr lang="en-US" dirty="0"/>
              <a:t>, </a:t>
            </a:r>
            <a:r>
              <a:rPr lang="en-US" dirty="0" err="1"/>
              <a:t>P_Min</a:t>
            </a:r>
            <a:r>
              <a:rPr lang="en-US" dirty="0"/>
              <a:t>, T_F, z)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74C504-5467-F746-99A7-63A30A964313}"/>
              </a:ext>
            </a:extLst>
          </p:cNvPr>
          <p:cNvSpPr txBox="1"/>
          <p:nvPr/>
        </p:nvSpPr>
        <p:spPr>
          <a:xfrm>
            <a:off x="649694" y="5221698"/>
            <a:ext cx="92948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Input: 		Guess values for Maximum and Minimum Saturation Pressure, Temperature,  </a:t>
            </a:r>
          </a:p>
          <a:p>
            <a:r>
              <a:rPr lang="en-US" dirty="0"/>
              <a:t>		Composition (mole fraction)</a:t>
            </a:r>
          </a:p>
          <a:p>
            <a:r>
              <a:rPr lang="en-US" dirty="0"/>
              <a:t>Output:		Saturation Pressure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750191-205C-1B45-8C44-DA8BAF6E3456}"/>
              </a:ext>
            </a:extLst>
          </p:cNvPr>
          <p:cNvSpPr txBox="1"/>
          <p:nvPr/>
        </p:nvSpPr>
        <p:spPr>
          <a:xfrm>
            <a:off x="308500" y="1160973"/>
            <a:ext cx="8021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function is at the heart of the simulator and is called by various other functions</a:t>
            </a:r>
          </a:p>
        </p:txBody>
      </p:sp>
    </p:spTree>
    <p:extLst>
      <p:ext uri="{BB962C8B-B14F-4D97-AF65-F5344CB8AC3E}">
        <p14:creationId xmlns:p14="http://schemas.microsoft.com/office/powerpoint/2010/main" val="4117898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1687</TotalTime>
  <Words>2453</Words>
  <Application>Microsoft Macintosh PowerPoint</Application>
  <PresentationFormat>Widescreen</PresentationFormat>
  <Paragraphs>236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Arial</vt:lpstr>
      <vt:lpstr>Calibri</vt:lpstr>
      <vt:lpstr>Calibri Light</vt:lpstr>
      <vt:lpstr>Wingdings</vt:lpstr>
      <vt:lpstr>Office Theme</vt:lpstr>
      <vt:lpstr>PVT Simulator PE251_V10</vt:lpstr>
      <vt:lpstr>Contents:</vt:lpstr>
      <vt:lpstr>SUMMARY</vt:lpstr>
      <vt:lpstr>What’s New ? (November 2020)</vt:lpstr>
      <vt:lpstr>What’s New ? (November 2020)</vt:lpstr>
      <vt:lpstr>Technical Background</vt:lpstr>
      <vt:lpstr>PowerPoint Presentation</vt:lpstr>
      <vt:lpstr>Major Functions</vt:lpstr>
      <vt:lpstr>Workflow</vt:lpstr>
      <vt:lpstr>Phase_func</vt:lpstr>
      <vt:lpstr>Separator</vt:lpstr>
      <vt:lpstr>Differential Liberation </vt:lpstr>
      <vt:lpstr>Black Oil Function</vt:lpstr>
      <vt:lpstr>Constant Volume Depletion</vt:lpstr>
      <vt:lpstr>Gas Condensate 1</vt:lpstr>
      <vt:lpstr>Gas Condensate 1</vt:lpstr>
      <vt:lpstr>Gas Condensate 1</vt:lpstr>
      <vt:lpstr>Gas Condensate 2</vt:lpstr>
      <vt:lpstr>Gas Condensate 2</vt:lpstr>
      <vt:lpstr>Step by Step Guide:</vt:lpstr>
      <vt:lpstr>User Input Oil or Gas</vt:lpstr>
      <vt:lpstr>Steps for OIL</vt:lpstr>
      <vt:lpstr>Example OIL: Execute DL_func Differential Liberation Function</vt:lpstr>
      <vt:lpstr>Differential Liberation </vt:lpstr>
      <vt:lpstr>PowerPoint Presentation</vt:lpstr>
      <vt:lpstr>Example OIL: Execute blackoil_func()</vt:lpstr>
      <vt:lpstr>Step by Step Guide: GAS</vt:lpstr>
      <vt:lpstr>Steps for Gas</vt:lpstr>
      <vt:lpstr>Example: Gas</vt:lpstr>
      <vt:lpstr>PowerPoint Presentation</vt:lpstr>
      <vt:lpstr>Constant Volume Depletion</vt:lpstr>
      <vt:lpstr>Example: Gas Execute Gas_Cond_func1()</vt:lpstr>
      <vt:lpstr>Gas Condensate 1</vt:lpstr>
      <vt:lpstr>Gas Condensate 1</vt:lpstr>
      <vt:lpstr>PowerPoint Presentation</vt:lpstr>
      <vt:lpstr>Gas Condensate 2</vt:lpstr>
      <vt:lpstr>Gas Condensate 2</vt:lpstr>
      <vt:lpstr>Future Work as of Nov 2020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PVT Simulator</dc:title>
  <dc:creator>Mansoor Hussain</dc:creator>
  <cp:lastModifiedBy>Mansoor Hussain</cp:lastModifiedBy>
  <cp:revision>68</cp:revision>
  <dcterms:created xsi:type="dcterms:W3CDTF">2020-08-08T04:12:26Z</dcterms:created>
  <dcterms:modified xsi:type="dcterms:W3CDTF">2020-12-02T13:46:43Z</dcterms:modified>
</cp:coreProperties>
</file>

<file path=docProps/thumbnail.jpeg>
</file>